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7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9" r:id="rId3"/>
    <p:sldId id="313" r:id="rId4"/>
    <p:sldId id="307" r:id="rId5"/>
    <p:sldId id="308" r:id="rId6"/>
    <p:sldId id="309" r:id="rId7"/>
    <p:sldId id="303" r:id="rId8"/>
    <p:sldId id="301" r:id="rId9"/>
    <p:sldId id="300" r:id="rId10"/>
    <p:sldId id="305" r:id="rId11"/>
    <p:sldId id="306" r:id="rId12"/>
    <p:sldId id="310" r:id="rId13"/>
    <p:sldId id="311" r:id="rId14"/>
    <p:sldId id="312" r:id="rId15"/>
    <p:sldId id="318" r:id="rId16"/>
    <p:sldId id="314" r:id="rId17"/>
    <p:sldId id="321" r:id="rId18"/>
    <p:sldId id="315" r:id="rId19"/>
    <p:sldId id="316" r:id="rId20"/>
    <p:sldId id="302" r:id="rId21"/>
    <p:sldId id="304" r:id="rId22"/>
    <p:sldId id="317" r:id="rId23"/>
    <p:sldId id="273" r:id="rId24"/>
    <p:sldId id="320" r:id="rId25"/>
  </p:sldIdLst>
  <p:sldSz cx="9906000" cy="6858000" type="A4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scaleToFitPaper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4504" autoAdjust="0"/>
    <p:restoredTop sz="86390" autoAdjust="0"/>
  </p:normalViewPr>
  <p:slideViewPr>
    <p:cSldViewPr>
      <p:cViewPr>
        <p:scale>
          <a:sx n="110" d="100"/>
          <a:sy n="110" d="100"/>
        </p:scale>
        <p:origin x="-846" y="-2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68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74" y="-12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11" Type="http://schemas.openxmlformats.org/officeDocument/2006/relationships/slide" Target="slides/slide23.xml"/><Relationship Id="rId5" Type="http://schemas.openxmlformats.org/officeDocument/2006/relationships/slide" Target="slides/slide9.xml"/><Relationship Id="rId10" Type="http://schemas.openxmlformats.org/officeDocument/2006/relationships/slide" Target="slides/slide16.xml"/><Relationship Id="rId4" Type="http://schemas.openxmlformats.org/officeDocument/2006/relationships/slide" Target="slides/slide8.xml"/><Relationship Id="rId9" Type="http://schemas.openxmlformats.org/officeDocument/2006/relationships/slide" Target="slides/slide15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5/8/layout/radial5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>
              <a:solidFill>
                <a:srgbClr val="FFFF00"/>
              </a:solidFill>
              <a:latin typeface="Calibri"/>
            </a:rPr>
            <a:t>Publisher</a:t>
          </a:r>
          <a:r>
            <a:rPr lang="en-US" b="1" i="0" baseline="0">
              <a:latin typeface="Calibri"/>
            </a:rPr>
            <a:t/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Block here?</a:t>
          </a:r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Viewer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Listener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886F756E-44EC-5042-B675-5604EF091FBA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</a:p>
      </dgm:t>
    </dgm:pt>
    <dgm:pt modelId="{E17CD2E9-05B2-0B49-BDC1-0AFF81F8C201}" type="parTrans" cxnId="{7DCF7885-EE87-A545-899B-B00D4C570851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74588A6B-061B-F747-A974-32B731D8960E}" type="sibTrans" cxnId="{7DCF7885-EE87-A545-899B-B00D4C570851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>
              <a:solidFill>
                <a:srgbClr val="FFFF00"/>
              </a:solidFill>
              <a:latin typeface="Calibri"/>
            </a:rPr>
            <a:t>Importer</a:t>
          </a:r>
          <a:r>
            <a:rPr lang="en-US" b="1" i="0" baseline="0">
              <a:latin typeface="Calibri"/>
            </a:rPr>
            <a:t/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Block here?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321176E2-FFDB-3543-A668-DFFDEE018C84}" type="pres">
      <dgm:prSet presAssocID="{4A0F5510-D9D6-E64C-B929-26D8C8DB64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91893D4-D80D-C64C-8B6D-2F872BF1AD65}" type="pres">
      <dgm:prSet presAssocID="{610ACFB8-4122-DC47-930A-C90516B0DA2A}" presName="centerShape" presStyleLbl="node0" presStyleIdx="0" presStyleCnt="1" custLinFactNeighborX="11401" custLinFactNeighborY="-3687"/>
      <dgm:spPr/>
      <dgm:t>
        <a:bodyPr/>
        <a:lstStyle/>
        <a:p>
          <a:endParaRPr lang="en-US"/>
        </a:p>
      </dgm:t>
    </dgm:pt>
    <dgm:pt modelId="{AA7CC076-77E3-3442-9746-DA829062A59E}" type="pres">
      <dgm:prSet presAssocID="{20BABFE1-A601-EA43-B20F-7C3859C40331}" presName="parTrans" presStyleLbl="sibTrans2D1" presStyleIdx="0" presStyleCnt="5"/>
      <dgm:spPr/>
      <dgm:t>
        <a:bodyPr/>
        <a:lstStyle/>
        <a:p>
          <a:endParaRPr lang="en-AU"/>
        </a:p>
      </dgm:t>
    </dgm:pt>
    <dgm:pt modelId="{70CAA651-5217-2D47-B46D-C3DEA085F016}" type="pres">
      <dgm:prSet presAssocID="{20BABFE1-A601-EA43-B20F-7C3859C40331}" presName="connectorText" presStyleLbl="sibTrans2D1" presStyleIdx="0" presStyleCnt="5"/>
      <dgm:spPr/>
      <dgm:t>
        <a:bodyPr/>
        <a:lstStyle/>
        <a:p>
          <a:endParaRPr lang="en-AU"/>
        </a:p>
      </dgm:t>
    </dgm:pt>
    <dgm:pt modelId="{CE214D97-A21A-714F-97B0-06B2C0345016}" type="pres">
      <dgm:prSet presAssocID="{7F18411C-1B60-DE40-BE27-A720AB747AA4}" presName="node" presStyleLbl="node1" presStyleIdx="0" presStyleCnt="5" custRadScaleRad="122578" custRadScaleInc="11369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C1BF04-B028-B346-B049-F93DE2B5F8EB}" type="pres">
      <dgm:prSet presAssocID="{CED8520C-6D28-2843-BEA8-3C357CA46739}" presName="parTrans" presStyleLbl="sibTrans2D1" presStyleIdx="1" presStyleCnt="5" custLinFactNeighborX="5218" custLinFactNeighborY="7580"/>
      <dgm:spPr/>
      <dgm:t>
        <a:bodyPr/>
        <a:lstStyle/>
        <a:p>
          <a:endParaRPr lang="en-AU"/>
        </a:p>
      </dgm:t>
    </dgm:pt>
    <dgm:pt modelId="{9F3C80F9-5B6C-DE4A-A3E2-B69EC610C5D8}" type="pres">
      <dgm:prSet presAssocID="{CED8520C-6D28-2843-BEA8-3C357CA46739}" presName="connectorText" presStyleLbl="sibTrans2D1" presStyleIdx="1" presStyleCnt="5"/>
      <dgm:spPr/>
      <dgm:t>
        <a:bodyPr/>
        <a:lstStyle/>
        <a:p>
          <a:endParaRPr lang="en-AU"/>
        </a:p>
      </dgm:t>
    </dgm:pt>
    <dgm:pt modelId="{AF7078F1-F158-F54F-98C4-7E629D6C5D09}" type="pres">
      <dgm:prSet presAssocID="{3D4B750A-CCC6-1049-99E9-681905CCE7AC}" presName="node" presStyleLbl="node1" presStyleIdx="1" presStyleCnt="5" custRadScaleRad="125863" custRadScaleInc="42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8D13B-5E1B-CE4A-873D-462BF51F8242}" type="pres">
      <dgm:prSet presAssocID="{A285E3E8-CC17-AA4A-A237-12935CA3A77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FB209828-5A55-E142-BC61-736A709E4C84}" type="pres">
      <dgm:prSet presAssocID="{A285E3E8-CC17-AA4A-A237-12935CA3A77A}" presName="connectorText" presStyleLbl="sibTrans2D1" presStyleIdx="2" presStyleCnt="5"/>
      <dgm:spPr/>
      <dgm:t>
        <a:bodyPr/>
        <a:lstStyle/>
        <a:p>
          <a:endParaRPr lang="en-AU"/>
        </a:p>
      </dgm:t>
    </dgm:pt>
    <dgm:pt modelId="{ADEF1582-E24A-7F4B-9BF0-00D10913124E}" type="pres">
      <dgm:prSet presAssocID="{8BCE417B-A2DB-3F45-84BC-B9A433A7044C}" presName="node" presStyleLbl="node1" presStyleIdx="2" presStyleCnt="5" custRadScaleRad="116667" custRadScaleInc="-28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6185-4409-4140-9824-997199FF2DFA}" type="pres">
      <dgm:prSet presAssocID="{E17CD2E9-05B2-0B49-BDC1-0AFF81F8C201}" presName="parTrans" presStyleLbl="sibTrans2D1" presStyleIdx="3" presStyleCnt="5" custAng="27145" custFlipHor="1" custScaleX="31881" custLinFactNeighborX="73221" custLinFactNeighborY="-3466"/>
      <dgm:spPr/>
      <dgm:t>
        <a:bodyPr/>
        <a:lstStyle/>
        <a:p>
          <a:endParaRPr lang="en-AU"/>
        </a:p>
      </dgm:t>
    </dgm:pt>
    <dgm:pt modelId="{91B301D3-23B4-FE4D-9A56-F5FD977DCC70}" type="pres">
      <dgm:prSet presAssocID="{E17CD2E9-05B2-0B49-BDC1-0AFF81F8C201}" presName="connectorText" presStyleLbl="sibTrans2D1" presStyleIdx="3" presStyleCnt="5"/>
      <dgm:spPr/>
      <dgm:t>
        <a:bodyPr/>
        <a:lstStyle/>
        <a:p>
          <a:endParaRPr lang="en-AU"/>
        </a:p>
      </dgm:t>
    </dgm:pt>
    <dgm:pt modelId="{E4E803A2-7546-9847-A080-403D36E58141}" type="pres">
      <dgm:prSet presAssocID="{886F756E-44EC-5042-B675-5604EF091FBA}" presName="node" presStyleLbl="node1" presStyleIdx="3" presStyleCnt="5" custRadScaleRad="168726" custRadScaleInc="155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070E7-CC2B-0940-BE81-E2DB6497B6B5}" type="pres">
      <dgm:prSet presAssocID="{77384679-C7F2-334E-9077-B9CB2723A875}" presName="parTrans" presStyleLbl="sibTrans2D1" presStyleIdx="4" presStyleCnt="5" custAng="57370" custFlipHor="1" custScaleX="98185" custLinFactX="-308458" custLinFactNeighborX="-400000" custLinFactNeighborY="16440"/>
      <dgm:spPr/>
      <dgm:t>
        <a:bodyPr/>
        <a:lstStyle/>
        <a:p>
          <a:endParaRPr lang="en-AU"/>
        </a:p>
      </dgm:t>
    </dgm:pt>
    <dgm:pt modelId="{21658AF3-720F-7B43-8785-0658D9FB951B}" type="pres">
      <dgm:prSet presAssocID="{77384679-C7F2-334E-9077-B9CB2723A875}" presName="connectorText" presStyleLbl="sibTrans2D1" presStyleIdx="4" presStyleCnt="5"/>
      <dgm:spPr/>
      <dgm:t>
        <a:bodyPr/>
        <a:lstStyle/>
        <a:p>
          <a:endParaRPr lang="en-AU"/>
        </a:p>
      </dgm:t>
    </dgm:pt>
    <dgm:pt modelId="{714130DA-5AE2-544B-94A8-5EAB21E21DE7}" type="pres">
      <dgm:prSet presAssocID="{C8AFA7CC-F6E6-CE4F-BA2C-BA2503989233}" presName="node" presStyleLbl="node1" presStyleIdx="4" presStyleCnt="5" custRadScaleRad="74213" custRadScaleInc="-37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3829B-868C-8942-A35D-11374799C3A6}" type="presOf" srcId="{A285E3E8-CC17-AA4A-A237-12935CA3A77A}" destId="{3F68D13B-5E1B-CE4A-873D-462BF51F8242}" srcOrd="0" destOrd="0" presId="urn:microsoft.com/office/officeart/2005/8/layout/radial5"/>
    <dgm:cxn modelId="{7DCF7885-EE87-A545-899B-B00D4C570851}" srcId="{610ACFB8-4122-DC47-930A-C90516B0DA2A}" destId="{886F756E-44EC-5042-B675-5604EF091FBA}" srcOrd="3" destOrd="0" parTransId="{E17CD2E9-05B2-0B49-BDC1-0AFF81F8C201}" sibTransId="{74588A6B-061B-F747-A974-32B731D8960E}"/>
    <dgm:cxn modelId="{31EE0AD4-99FC-D848-B91F-6A10BB1CA1AE}" type="presOf" srcId="{A285E3E8-CC17-AA4A-A237-12935CA3A77A}" destId="{FB209828-5A55-E142-BC61-736A709E4C84}" srcOrd="1" destOrd="0" presId="urn:microsoft.com/office/officeart/2005/8/layout/radial5"/>
    <dgm:cxn modelId="{A1E21B94-B4EC-9F4D-8BF9-6E11CA4392C3}" type="presOf" srcId="{4A0F5510-D9D6-E64C-B929-26D8C8DB64C3}" destId="{321176E2-FFDB-3543-A668-DFFDEE018C84}" srcOrd="0" destOrd="0" presId="urn:microsoft.com/office/officeart/2005/8/layout/radial5"/>
    <dgm:cxn modelId="{D844875A-8B82-2748-8594-79F2ED2C3EE4}" srcId="{610ACFB8-4122-DC47-930A-C90516B0DA2A}" destId="{C8AFA7CC-F6E6-CE4F-BA2C-BA2503989233}" srcOrd="4" destOrd="0" parTransId="{77384679-C7F2-334E-9077-B9CB2723A875}" sibTransId="{A785DF9C-36C0-7D47-9FF1-4859D719EE31}"/>
    <dgm:cxn modelId="{BF85CC41-A38A-A141-8939-FB7E682AE7FF}" type="presOf" srcId="{E17CD2E9-05B2-0B49-BDC1-0AFF81F8C201}" destId="{91B301D3-23B4-FE4D-9A56-F5FD977DCC70}" srcOrd="1" destOrd="0" presId="urn:microsoft.com/office/officeart/2005/8/layout/radial5"/>
    <dgm:cxn modelId="{43D21F39-6E88-394D-9C97-21789A51D1AE}" type="presOf" srcId="{8BCE417B-A2DB-3F45-84BC-B9A433A7044C}" destId="{ADEF1582-E24A-7F4B-9BF0-00D10913124E}" srcOrd="0" destOrd="0" presId="urn:microsoft.com/office/officeart/2005/8/layout/radial5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C6E23577-4AB0-E14D-81D1-29E2641D6D61}" type="presOf" srcId="{C8AFA7CC-F6E6-CE4F-BA2C-BA2503989233}" destId="{714130DA-5AE2-544B-94A8-5EAB21E21DE7}" srcOrd="0" destOrd="0" presId="urn:microsoft.com/office/officeart/2005/8/layout/radial5"/>
    <dgm:cxn modelId="{36E30BF2-7B38-8645-AEE8-198E953C0F83}" type="presOf" srcId="{610ACFB8-4122-DC47-930A-C90516B0DA2A}" destId="{D91893D4-D80D-C64C-8B6D-2F872BF1AD65}" srcOrd="0" destOrd="0" presId="urn:microsoft.com/office/officeart/2005/8/layout/radial5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3BF42E52-DFB1-5441-82A3-9C12EFFFDED0}" type="presOf" srcId="{77384679-C7F2-334E-9077-B9CB2723A875}" destId="{21658AF3-720F-7B43-8785-0658D9FB951B}" srcOrd="1" destOrd="0" presId="urn:microsoft.com/office/officeart/2005/8/layout/radial5"/>
    <dgm:cxn modelId="{4EFD55AA-D4FB-D948-A0B4-DB818E2DE130}" type="presOf" srcId="{20BABFE1-A601-EA43-B20F-7C3859C40331}" destId="{70CAA651-5217-2D47-B46D-C3DEA085F016}" srcOrd="1" destOrd="0" presId="urn:microsoft.com/office/officeart/2005/8/layout/radial5"/>
    <dgm:cxn modelId="{ED6A7F8B-AA6A-1442-AA33-90C9BE26C027}" type="presOf" srcId="{E17CD2E9-05B2-0B49-BDC1-0AFF81F8C201}" destId="{B8C66185-4409-4140-9824-997199FF2DFA}" srcOrd="0" destOrd="0" presId="urn:microsoft.com/office/officeart/2005/8/layout/radial5"/>
    <dgm:cxn modelId="{74EA4BFD-19DE-DA4F-92D1-21C7DBB93ED0}" type="presOf" srcId="{3D4B750A-CCC6-1049-99E9-681905CCE7AC}" destId="{AF7078F1-F158-F54F-98C4-7E629D6C5D09}" srcOrd="0" destOrd="0" presId="urn:microsoft.com/office/officeart/2005/8/layout/radial5"/>
    <dgm:cxn modelId="{39F4AE96-F760-2C44-97E0-B39542815022}" type="presOf" srcId="{CED8520C-6D28-2843-BEA8-3C357CA46739}" destId="{17C1BF04-B028-B346-B049-F93DE2B5F8EB}" srcOrd="0" destOrd="0" presId="urn:microsoft.com/office/officeart/2005/8/layout/radial5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0847BA24-CCA1-7941-8481-7216C6190529}" type="presOf" srcId="{886F756E-44EC-5042-B675-5604EF091FBA}" destId="{E4E803A2-7546-9847-A080-403D36E58141}" srcOrd="0" destOrd="0" presId="urn:microsoft.com/office/officeart/2005/8/layout/radial5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268AA5A4-8D15-1E4E-B0CC-40626424CCCD}" type="presOf" srcId="{CED8520C-6D28-2843-BEA8-3C357CA46739}" destId="{9F3C80F9-5B6C-DE4A-A3E2-B69EC610C5D8}" srcOrd="1" destOrd="0" presId="urn:microsoft.com/office/officeart/2005/8/layout/radial5"/>
    <dgm:cxn modelId="{3352EA1E-E76B-CE43-BF34-DC156CAF41BE}" type="presOf" srcId="{7F18411C-1B60-DE40-BE27-A720AB747AA4}" destId="{CE214D97-A21A-714F-97B0-06B2C0345016}" srcOrd="0" destOrd="0" presId="urn:microsoft.com/office/officeart/2005/8/layout/radial5"/>
    <dgm:cxn modelId="{E2EAA70A-3B7E-5640-95A4-3F77FB146590}" type="presOf" srcId="{77384679-C7F2-334E-9077-B9CB2723A875}" destId="{1CD070E7-CC2B-0940-BE81-E2DB6497B6B5}" srcOrd="0" destOrd="0" presId="urn:microsoft.com/office/officeart/2005/8/layout/radial5"/>
    <dgm:cxn modelId="{EA44E696-82AA-E74F-9880-35B097997749}" type="presOf" srcId="{20BABFE1-A601-EA43-B20F-7C3859C40331}" destId="{AA7CC076-77E3-3442-9746-DA829062A59E}" srcOrd="0" destOrd="0" presId="urn:microsoft.com/office/officeart/2005/8/layout/radial5"/>
    <dgm:cxn modelId="{EA6E9187-E705-D04A-A9B7-52B165498637}" type="presParOf" srcId="{321176E2-FFDB-3543-A668-DFFDEE018C84}" destId="{D91893D4-D80D-C64C-8B6D-2F872BF1AD65}" srcOrd="0" destOrd="0" presId="urn:microsoft.com/office/officeart/2005/8/layout/radial5"/>
    <dgm:cxn modelId="{0F006BF0-756A-3F48-ABE2-6ED7D89B872B}" type="presParOf" srcId="{321176E2-FFDB-3543-A668-DFFDEE018C84}" destId="{AA7CC076-77E3-3442-9746-DA829062A59E}" srcOrd="1" destOrd="0" presId="urn:microsoft.com/office/officeart/2005/8/layout/radial5"/>
    <dgm:cxn modelId="{77D403C3-FDC4-5C45-9227-85A8EAB124EF}" type="presParOf" srcId="{AA7CC076-77E3-3442-9746-DA829062A59E}" destId="{70CAA651-5217-2D47-B46D-C3DEA085F016}" srcOrd="0" destOrd="0" presId="urn:microsoft.com/office/officeart/2005/8/layout/radial5"/>
    <dgm:cxn modelId="{2E3EB9B4-B38D-104A-8EEE-7AA893FDD137}" type="presParOf" srcId="{321176E2-FFDB-3543-A668-DFFDEE018C84}" destId="{CE214D97-A21A-714F-97B0-06B2C0345016}" srcOrd="2" destOrd="0" presId="urn:microsoft.com/office/officeart/2005/8/layout/radial5"/>
    <dgm:cxn modelId="{31E80907-18A0-844E-9D1F-F47E05EDFC0C}" type="presParOf" srcId="{321176E2-FFDB-3543-A668-DFFDEE018C84}" destId="{17C1BF04-B028-B346-B049-F93DE2B5F8EB}" srcOrd="3" destOrd="0" presId="urn:microsoft.com/office/officeart/2005/8/layout/radial5"/>
    <dgm:cxn modelId="{5F5CEF7F-0748-D94D-BD72-5518BB5550E0}" type="presParOf" srcId="{17C1BF04-B028-B346-B049-F93DE2B5F8EB}" destId="{9F3C80F9-5B6C-DE4A-A3E2-B69EC610C5D8}" srcOrd="0" destOrd="0" presId="urn:microsoft.com/office/officeart/2005/8/layout/radial5"/>
    <dgm:cxn modelId="{FFEC73BE-7814-5249-B884-A64310E16DF1}" type="presParOf" srcId="{321176E2-FFDB-3543-A668-DFFDEE018C84}" destId="{AF7078F1-F158-F54F-98C4-7E629D6C5D09}" srcOrd="4" destOrd="0" presId="urn:microsoft.com/office/officeart/2005/8/layout/radial5"/>
    <dgm:cxn modelId="{BED4CEE1-7795-8E41-B206-10F3AA903D53}" type="presParOf" srcId="{321176E2-FFDB-3543-A668-DFFDEE018C84}" destId="{3F68D13B-5E1B-CE4A-873D-462BF51F8242}" srcOrd="5" destOrd="0" presId="urn:microsoft.com/office/officeart/2005/8/layout/radial5"/>
    <dgm:cxn modelId="{953D5C61-8E7A-3B49-9A44-32E6637E5896}" type="presParOf" srcId="{3F68D13B-5E1B-CE4A-873D-462BF51F8242}" destId="{FB209828-5A55-E142-BC61-736A709E4C84}" srcOrd="0" destOrd="0" presId="urn:microsoft.com/office/officeart/2005/8/layout/radial5"/>
    <dgm:cxn modelId="{8DF63081-91B4-BE4A-9A03-66DD608D1865}" type="presParOf" srcId="{321176E2-FFDB-3543-A668-DFFDEE018C84}" destId="{ADEF1582-E24A-7F4B-9BF0-00D10913124E}" srcOrd="6" destOrd="0" presId="urn:microsoft.com/office/officeart/2005/8/layout/radial5"/>
    <dgm:cxn modelId="{FE68648A-0107-214B-995B-EF2DA325A0E4}" type="presParOf" srcId="{321176E2-FFDB-3543-A668-DFFDEE018C84}" destId="{B8C66185-4409-4140-9824-997199FF2DFA}" srcOrd="7" destOrd="0" presId="urn:microsoft.com/office/officeart/2005/8/layout/radial5"/>
    <dgm:cxn modelId="{51FDE3E5-FCE2-2142-9B2D-7BB52673DF56}" type="presParOf" srcId="{B8C66185-4409-4140-9824-997199FF2DFA}" destId="{91B301D3-23B4-FE4D-9A56-F5FD977DCC70}" srcOrd="0" destOrd="0" presId="urn:microsoft.com/office/officeart/2005/8/layout/radial5"/>
    <dgm:cxn modelId="{C881A865-47B3-AE4C-9E0A-1AEAB668A9E3}" type="presParOf" srcId="{321176E2-FFDB-3543-A668-DFFDEE018C84}" destId="{E4E803A2-7546-9847-A080-403D36E58141}" srcOrd="8" destOrd="0" presId="urn:microsoft.com/office/officeart/2005/8/layout/radial5"/>
    <dgm:cxn modelId="{F998866E-BD7D-024D-A285-0A012E8E81BA}" type="presParOf" srcId="{321176E2-FFDB-3543-A668-DFFDEE018C84}" destId="{1CD070E7-CC2B-0940-BE81-E2DB6497B6B5}" srcOrd="9" destOrd="0" presId="urn:microsoft.com/office/officeart/2005/8/layout/radial5"/>
    <dgm:cxn modelId="{1662AF2F-3FA0-C341-BD74-30871F807E46}" type="presParOf" srcId="{1CD070E7-CC2B-0940-BE81-E2DB6497B6B5}" destId="{21658AF3-720F-7B43-8785-0658D9FB951B}" srcOrd="0" destOrd="0" presId="urn:microsoft.com/office/officeart/2005/8/layout/radial5"/>
    <dgm:cxn modelId="{94259898-5573-3942-A298-27F664C056B7}" type="presParOf" srcId="{321176E2-FFDB-3543-A668-DFFDEE018C84}" destId="{714130DA-5AE2-544B-94A8-5EAB21E21DE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9/3/layout/CircleRelationship" loCatId="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0E5C05D1-CD91-584A-8C14-730FCA1D1D67}" type="pres">
      <dgm:prSet presAssocID="{4A0F5510-D9D6-E64C-B929-26D8C8DB64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B05AD3DD-0DE6-4C49-8AC7-F9D6B9CA0BDF}" type="pres">
      <dgm:prSet presAssocID="{610ACFB8-4122-DC47-930A-C90516B0DA2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AU"/>
        </a:p>
      </dgm:t>
    </dgm:pt>
    <dgm:pt modelId="{B521BE66-F6EB-874F-814A-3A3BC58F93B0}" type="pres">
      <dgm:prSet presAssocID="{610ACFB8-4122-DC47-930A-C90516B0DA2A}" presName="Accent1" presStyleLbl="node1" presStyleIdx="0" presStyleCnt="17"/>
      <dgm:spPr/>
    </dgm:pt>
    <dgm:pt modelId="{CD9EF404-0A84-9246-8BC3-1E75669DFD13}" type="pres">
      <dgm:prSet presAssocID="{610ACFB8-4122-DC47-930A-C90516B0DA2A}" presName="Accent2" presStyleLbl="node1" presStyleIdx="1" presStyleCnt="17"/>
      <dgm:spPr/>
    </dgm:pt>
    <dgm:pt modelId="{01FF9C4C-8DE0-3D49-B0F2-BB7D7EE94DA4}" type="pres">
      <dgm:prSet presAssocID="{610ACFB8-4122-DC47-930A-C90516B0DA2A}" presName="Accent3" presStyleLbl="node1" presStyleIdx="2" presStyleCnt="17"/>
      <dgm:spPr/>
    </dgm:pt>
    <dgm:pt modelId="{1C231EB4-CAD6-024C-A9F1-FFC29C40D0C6}" type="pres">
      <dgm:prSet presAssocID="{610ACFB8-4122-DC47-930A-C90516B0DA2A}" presName="Accent4" presStyleLbl="node1" presStyleIdx="3" presStyleCnt="17"/>
      <dgm:spPr/>
    </dgm:pt>
    <dgm:pt modelId="{62840566-FFF7-F344-B2BE-D3D0350FD3AF}" type="pres">
      <dgm:prSet presAssocID="{610ACFB8-4122-DC47-930A-C90516B0DA2A}" presName="Accent5" presStyleLbl="node1" presStyleIdx="4" presStyleCnt="17"/>
      <dgm:spPr/>
    </dgm:pt>
    <dgm:pt modelId="{4355F81A-3DD5-F541-9659-FEC93524BB2A}" type="pres">
      <dgm:prSet presAssocID="{610ACFB8-4122-DC47-930A-C90516B0DA2A}" presName="Accent6" presStyleLbl="node1" presStyleIdx="5" presStyleCnt="17"/>
      <dgm:spPr/>
    </dgm:pt>
    <dgm:pt modelId="{B5C1CF3A-B987-BE4C-9D24-E5D21F92F2AE}" type="pres">
      <dgm:prSet presAssocID="{7F18411C-1B60-DE40-BE27-A720AB747AA4}" presName="Child1" presStyleLbl="node1" presStyleIdx="6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3D8E56F-4879-3D43-851B-F940D38B80DD}" type="pres">
      <dgm:prSet presAssocID="{7F18411C-1B60-DE40-BE27-A720AB747AA4}" presName="Accent7" presStyleCnt="0"/>
      <dgm:spPr/>
    </dgm:pt>
    <dgm:pt modelId="{20E0710B-E8FC-3944-8F11-7BD8D45F7C8E}" type="pres">
      <dgm:prSet presAssocID="{7F18411C-1B60-DE40-BE27-A720AB747AA4}" presName="AccentHold1" presStyleLbl="node1" presStyleIdx="7" presStyleCnt="17"/>
      <dgm:spPr/>
    </dgm:pt>
    <dgm:pt modelId="{BF6E3439-F894-BB42-8B88-704D3A723CC5}" type="pres">
      <dgm:prSet presAssocID="{7F18411C-1B60-DE40-BE27-A720AB747AA4}" presName="Accent8" presStyleCnt="0"/>
      <dgm:spPr/>
    </dgm:pt>
    <dgm:pt modelId="{FD1B8EF7-319C-C442-806A-82D232C528F6}" type="pres">
      <dgm:prSet presAssocID="{7F18411C-1B60-DE40-BE27-A720AB747AA4}" presName="AccentHold2" presStyleLbl="node1" presStyleIdx="8" presStyleCnt="17"/>
      <dgm:spPr/>
    </dgm:pt>
    <dgm:pt modelId="{72D27085-F006-F543-B236-0863264C1E7D}" type="pres">
      <dgm:prSet presAssocID="{3D4B750A-CCC6-1049-99E9-681905CCE7AC}" presName="Child2" presStyleLbl="node1" presStyleIdx="9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1818B4B-1C8A-3041-9394-011DD28ED966}" type="pres">
      <dgm:prSet presAssocID="{3D4B750A-CCC6-1049-99E9-681905CCE7AC}" presName="Accent9" presStyleCnt="0"/>
      <dgm:spPr/>
    </dgm:pt>
    <dgm:pt modelId="{193563BB-E7EC-6647-8B18-5D3CA5A759DA}" type="pres">
      <dgm:prSet presAssocID="{3D4B750A-CCC6-1049-99E9-681905CCE7AC}" presName="AccentHold1" presStyleLbl="node1" presStyleIdx="10" presStyleCnt="17"/>
      <dgm:spPr/>
    </dgm:pt>
    <dgm:pt modelId="{5865CA69-47A7-8C4B-A128-DF8D27E7269A}" type="pres">
      <dgm:prSet presAssocID="{3D4B750A-CCC6-1049-99E9-681905CCE7AC}" presName="Accent10" presStyleCnt="0"/>
      <dgm:spPr/>
    </dgm:pt>
    <dgm:pt modelId="{462C3331-0BC2-2E4C-A168-41BA6E596FFD}" type="pres">
      <dgm:prSet presAssocID="{3D4B750A-CCC6-1049-99E9-681905CCE7AC}" presName="AccentHold2" presStyleLbl="node1" presStyleIdx="11" presStyleCnt="17"/>
      <dgm:spPr/>
    </dgm:pt>
    <dgm:pt modelId="{6745F33B-3DC2-614A-B3EF-86B93150DE5F}" type="pres">
      <dgm:prSet presAssocID="{3D4B750A-CCC6-1049-99E9-681905CCE7AC}" presName="Accent11" presStyleCnt="0"/>
      <dgm:spPr/>
    </dgm:pt>
    <dgm:pt modelId="{13679DA3-5EAD-C542-AEE1-3B163BF3A95E}" type="pres">
      <dgm:prSet presAssocID="{3D4B750A-CCC6-1049-99E9-681905CCE7AC}" presName="AccentHold3" presStyleLbl="node1" presStyleIdx="12" presStyleCnt="17"/>
      <dgm:spPr/>
    </dgm:pt>
    <dgm:pt modelId="{74361188-A074-294D-8E6D-7A16A613022E}" type="pres">
      <dgm:prSet presAssocID="{8BCE417B-A2DB-3F45-84BC-B9A433A7044C}" presName="Child3" presStyleLbl="node1" presStyleIdx="13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46145D71-5C55-2846-8F76-D2345DD86B0B}" type="pres">
      <dgm:prSet presAssocID="{8BCE417B-A2DB-3F45-84BC-B9A433A7044C}" presName="Accent12" presStyleCnt="0"/>
      <dgm:spPr/>
    </dgm:pt>
    <dgm:pt modelId="{01246983-8A8C-114E-A9D8-047C7EEEF9F4}" type="pres">
      <dgm:prSet presAssocID="{8BCE417B-A2DB-3F45-84BC-B9A433A7044C}" presName="AccentHold1" presStyleLbl="node1" presStyleIdx="14" presStyleCnt="17"/>
      <dgm:spPr/>
    </dgm:pt>
    <dgm:pt modelId="{F088B6FE-7D75-0240-A61B-256CEC8B52C5}" type="pres">
      <dgm:prSet presAssocID="{C8AFA7CC-F6E6-CE4F-BA2C-BA2503989233}" presName="Child4" presStyleLbl="node1" presStyleIdx="15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834E417-97CF-644B-B738-093969778090}" type="pres">
      <dgm:prSet presAssocID="{C8AFA7CC-F6E6-CE4F-BA2C-BA2503989233}" presName="Accent13" presStyleCnt="0"/>
      <dgm:spPr/>
    </dgm:pt>
    <dgm:pt modelId="{E2916444-C361-AA4F-AEC4-EDE233E13B30}" type="pres">
      <dgm:prSet presAssocID="{C8AFA7CC-F6E6-CE4F-BA2C-BA2503989233}" presName="AccentHold1" presStyleLbl="node1" presStyleIdx="16" presStyleCnt="17"/>
      <dgm:spPr/>
    </dgm:pt>
  </dgm:ptLst>
  <dgm:cxnLst>
    <dgm:cxn modelId="{D844875A-8B82-2748-8594-79F2ED2C3EE4}" srcId="{610ACFB8-4122-DC47-930A-C90516B0DA2A}" destId="{C8AFA7CC-F6E6-CE4F-BA2C-BA2503989233}" srcOrd="3" destOrd="0" parTransId="{77384679-C7F2-334E-9077-B9CB2723A875}" sibTransId="{A785DF9C-36C0-7D47-9FF1-4859D719EE31}"/>
    <dgm:cxn modelId="{AC73792F-B9C1-B74B-92D2-D00FAD1DAACD}" type="presOf" srcId="{4A0F5510-D9D6-E64C-B929-26D8C8DB64C3}" destId="{0E5C05D1-CD91-584A-8C14-730FCA1D1D67}" srcOrd="0" destOrd="0" presId="urn:microsoft.com/office/officeart/2009/3/layout/CircleRelationship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3FD8D5F7-E289-EC4C-8348-ACA3100D4088}" type="presOf" srcId="{8BCE417B-A2DB-3F45-84BC-B9A433A7044C}" destId="{74361188-A074-294D-8E6D-7A16A613022E}" srcOrd="0" destOrd="0" presId="urn:microsoft.com/office/officeart/2009/3/layout/CircleRelationship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6B497A7C-3AB6-D947-8D4D-08FC191EF30E}" type="presOf" srcId="{3D4B750A-CCC6-1049-99E9-681905CCE7AC}" destId="{72D27085-F006-F543-B236-0863264C1E7D}" srcOrd="0" destOrd="0" presId="urn:microsoft.com/office/officeart/2009/3/layout/CircleRelationship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C1D52738-B618-8743-A119-DD8D346D3CF3}" type="presOf" srcId="{610ACFB8-4122-DC47-930A-C90516B0DA2A}" destId="{B05AD3DD-0DE6-4C49-8AC7-F9D6B9CA0BDF}" srcOrd="0" destOrd="0" presId="urn:microsoft.com/office/officeart/2009/3/layout/CircleRelationship"/>
    <dgm:cxn modelId="{23E74B0E-D125-C744-A546-EEA75E8106B6}" type="presOf" srcId="{C8AFA7CC-F6E6-CE4F-BA2C-BA2503989233}" destId="{F088B6FE-7D75-0240-A61B-256CEC8B52C5}" srcOrd="0" destOrd="0" presId="urn:microsoft.com/office/officeart/2009/3/layout/CircleRelationship"/>
    <dgm:cxn modelId="{86168965-2A96-7D47-AA55-2EE4E36C5120}" type="presOf" srcId="{7F18411C-1B60-DE40-BE27-A720AB747AA4}" destId="{B5C1CF3A-B987-BE4C-9D24-E5D21F92F2AE}" srcOrd="0" destOrd="0" presId="urn:microsoft.com/office/officeart/2009/3/layout/CircleRelationship"/>
    <dgm:cxn modelId="{0CA95E3D-91A8-684D-B5C0-0FE87C94FA77}" type="presParOf" srcId="{0E5C05D1-CD91-584A-8C14-730FCA1D1D67}" destId="{B05AD3DD-0DE6-4C49-8AC7-F9D6B9CA0BDF}" srcOrd="0" destOrd="0" presId="urn:microsoft.com/office/officeart/2009/3/layout/CircleRelationship"/>
    <dgm:cxn modelId="{ABF5618A-8D56-E84F-8C45-6F5225107560}" type="presParOf" srcId="{0E5C05D1-CD91-584A-8C14-730FCA1D1D67}" destId="{B521BE66-F6EB-874F-814A-3A3BC58F93B0}" srcOrd="1" destOrd="0" presId="urn:microsoft.com/office/officeart/2009/3/layout/CircleRelationship"/>
    <dgm:cxn modelId="{F4FC8234-B106-B048-AB1A-19762AB061F8}" type="presParOf" srcId="{0E5C05D1-CD91-584A-8C14-730FCA1D1D67}" destId="{CD9EF404-0A84-9246-8BC3-1E75669DFD13}" srcOrd="2" destOrd="0" presId="urn:microsoft.com/office/officeart/2009/3/layout/CircleRelationship"/>
    <dgm:cxn modelId="{046D1F3C-DF19-BE44-A2F3-3BC8B46E5E6D}" type="presParOf" srcId="{0E5C05D1-CD91-584A-8C14-730FCA1D1D67}" destId="{01FF9C4C-8DE0-3D49-B0F2-BB7D7EE94DA4}" srcOrd="3" destOrd="0" presId="urn:microsoft.com/office/officeart/2009/3/layout/CircleRelationship"/>
    <dgm:cxn modelId="{1E2BEA3F-4357-9741-AB19-BAB0327785A0}" type="presParOf" srcId="{0E5C05D1-CD91-584A-8C14-730FCA1D1D67}" destId="{1C231EB4-CAD6-024C-A9F1-FFC29C40D0C6}" srcOrd="4" destOrd="0" presId="urn:microsoft.com/office/officeart/2009/3/layout/CircleRelationship"/>
    <dgm:cxn modelId="{181016CD-78A6-044B-A9E4-2642BBBB251C}" type="presParOf" srcId="{0E5C05D1-CD91-584A-8C14-730FCA1D1D67}" destId="{62840566-FFF7-F344-B2BE-D3D0350FD3AF}" srcOrd="5" destOrd="0" presId="urn:microsoft.com/office/officeart/2009/3/layout/CircleRelationship"/>
    <dgm:cxn modelId="{24781768-BC1B-C247-90DB-6667EC707B0E}" type="presParOf" srcId="{0E5C05D1-CD91-584A-8C14-730FCA1D1D67}" destId="{4355F81A-3DD5-F541-9659-FEC93524BB2A}" srcOrd="6" destOrd="0" presId="urn:microsoft.com/office/officeart/2009/3/layout/CircleRelationship"/>
    <dgm:cxn modelId="{5B45A2E2-DBF4-CB4B-95C0-84DA041F2635}" type="presParOf" srcId="{0E5C05D1-CD91-584A-8C14-730FCA1D1D67}" destId="{B5C1CF3A-B987-BE4C-9D24-E5D21F92F2AE}" srcOrd="7" destOrd="0" presId="urn:microsoft.com/office/officeart/2009/3/layout/CircleRelationship"/>
    <dgm:cxn modelId="{0598FE37-95FF-4142-9F99-419B80F2AC2E}" type="presParOf" srcId="{0E5C05D1-CD91-584A-8C14-730FCA1D1D67}" destId="{23D8E56F-4879-3D43-851B-F940D38B80DD}" srcOrd="8" destOrd="0" presId="urn:microsoft.com/office/officeart/2009/3/layout/CircleRelationship"/>
    <dgm:cxn modelId="{31C1F2C9-2129-9E4B-B0AC-D51B8C87BD2D}" type="presParOf" srcId="{23D8E56F-4879-3D43-851B-F940D38B80DD}" destId="{20E0710B-E8FC-3944-8F11-7BD8D45F7C8E}" srcOrd="0" destOrd="0" presId="urn:microsoft.com/office/officeart/2009/3/layout/CircleRelationship"/>
    <dgm:cxn modelId="{28D95651-E74E-1D47-89B7-B3759E88D42E}" type="presParOf" srcId="{0E5C05D1-CD91-584A-8C14-730FCA1D1D67}" destId="{BF6E3439-F894-BB42-8B88-704D3A723CC5}" srcOrd="9" destOrd="0" presId="urn:microsoft.com/office/officeart/2009/3/layout/CircleRelationship"/>
    <dgm:cxn modelId="{0918A478-3817-F84C-A9C2-4C50B9CD8224}" type="presParOf" srcId="{BF6E3439-F894-BB42-8B88-704D3A723CC5}" destId="{FD1B8EF7-319C-C442-806A-82D232C528F6}" srcOrd="0" destOrd="0" presId="urn:microsoft.com/office/officeart/2009/3/layout/CircleRelationship"/>
    <dgm:cxn modelId="{72D82579-83CE-F14B-B5AA-B81DEF75600D}" type="presParOf" srcId="{0E5C05D1-CD91-584A-8C14-730FCA1D1D67}" destId="{72D27085-F006-F543-B236-0863264C1E7D}" srcOrd="10" destOrd="0" presId="urn:microsoft.com/office/officeart/2009/3/layout/CircleRelationship"/>
    <dgm:cxn modelId="{D3D264F6-D6F2-0640-B438-847F3C59CA32}" type="presParOf" srcId="{0E5C05D1-CD91-584A-8C14-730FCA1D1D67}" destId="{21818B4B-1C8A-3041-9394-011DD28ED966}" srcOrd="11" destOrd="0" presId="urn:microsoft.com/office/officeart/2009/3/layout/CircleRelationship"/>
    <dgm:cxn modelId="{7EB3F30B-B58D-DE41-8DCB-995565A7DFA2}" type="presParOf" srcId="{21818B4B-1C8A-3041-9394-011DD28ED966}" destId="{193563BB-E7EC-6647-8B18-5D3CA5A759DA}" srcOrd="0" destOrd="0" presId="urn:microsoft.com/office/officeart/2009/3/layout/CircleRelationship"/>
    <dgm:cxn modelId="{227649F4-C976-CD46-B283-0917EAFA3B0E}" type="presParOf" srcId="{0E5C05D1-CD91-584A-8C14-730FCA1D1D67}" destId="{5865CA69-47A7-8C4B-A128-DF8D27E7269A}" srcOrd="12" destOrd="0" presId="urn:microsoft.com/office/officeart/2009/3/layout/CircleRelationship"/>
    <dgm:cxn modelId="{04802C2A-87E0-3D49-80FC-C7664FB060CB}" type="presParOf" srcId="{5865CA69-47A7-8C4B-A128-DF8D27E7269A}" destId="{462C3331-0BC2-2E4C-A168-41BA6E596FFD}" srcOrd="0" destOrd="0" presId="urn:microsoft.com/office/officeart/2009/3/layout/CircleRelationship"/>
    <dgm:cxn modelId="{5A821F74-216F-E64D-9B43-42673C8F1450}" type="presParOf" srcId="{0E5C05D1-CD91-584A-8C14-730FCA1D1D67}" destId="{6745F33B-3DC2-614A-B3EF-86B93150DE5F}" srcOrd="13" destOrd="0" presId="urn:microsoft.com/office/officeart/2009/3/layout/CircleRelationship"/>
    <dgm:cxn modelId="{81C1D4FD-866F-FB45-B836-A1E82AFDC287}" type="presParOf" srcId="{6745F33B-3DC2-614A-B3EF-86B93150DE5F}" destId="{13679DA3-5EAD-C542-AEE1-3B163BF3A95E}" srcOrd="0" destOrd="0" presId="urn:microsoft.com/office/officeart/2009/3/layout/CircleRelationship"/>
    <dgm:cxn modelId="{710449CC-B68D-534E-B063-0B0016552C5B}" type="presParOf" srcId="{0E5C05D1-CD91-584A-8C14-730FCA1D1D67}" destId="{74361188-A074-294D-8E6D-7A16A613022E}" srcOrd="14" destOrd="0" presId="urn:microsoft.com/office/officeart/2009/3/layout/CircleRelationship"/>
    <dgm:cxn modelId="{C6B31ED4-CE65-1B47-85AE-5276AB44E00D}" type="presParOf" srcId="{0E5C05D1-CD91-584A-8C14-730FCA1D1D67}" destId="{46145D71-5C55-2846-8F76-D2345DD86B0B}" srcOrd="15" destOrd="0" presId="urn:microsoft.com/office/officeart/2009/3/layout/CircleRelationship"/>
    <dgm:cxn modelId="{16D34E7D-B5CD-754D-B9AC-C30952594A4E}" type="presParOf" srcId="{46145D71-5C55-2846-8F76-D2345DD86B0B}" destId="{01246983-8A8C-114E-A9D8-047C7EEEF9F4}" srcOrd="0" destOrd="0" presId="urn:microsoft.com/office/officeart/2009/3/layout/CircleRelationship"/>
    <dgm:cxn modelId="{34F01EFD-CAAB-B442-A778-507BCC730EE6}" type="presParOf" srcId="{0E5C05D1-CD91-584A-8C14-730FCA1D1D67}" destId="{F088B6FE-7D75-0240-A61B-256CEC8B52C5}" srcOrd="16" destOrd="0" presId="urn:microsoft.com/office/officeart/2009/3/layout/CircleRelationship"/>
    <dgm:cxn modelId="{A5DD0466-D817-1C42-A170-4FBC54808EF8}" type="presParOf" srcId="{0E5C05D1-CD91-584A-8C14-730FCA1D1D67}" destId="{8834E417-97CF-644B-B738-093969778090}" srcOrd="17" destOrd="0" presId="urn:microsoft.com/office/officeart/2009/3/layout/CircleRelationship"/>
    <dgm:cxn modelId="{E88665A4-A3EE-1944-A9E1-EC1972C7AC1C}" type="presParOf" srcId="{8834E417-97CF-644B-B738-093969778090}" destId="{E2916444-C361-AA4F-AEC4-EDE233E13B3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893D4-D80D-C64C-8B6D-2F872BF1AD65}">
      <dsp:nvSpPr>
        <dsp:cNvPr id="0" name=""/>
        <dsp:cNvSpPr/>
      </dsp:nvSpPr>
      <dsp:spPr>
        <a:xfrm>
          <a:off x="4086752" y="1771337"/>
          <a:ext cx="1364916" cy="1364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solidFill>
                <a:srgbClr val="FFFF00"/>
              </a:solidFill>
              <a:latin typeface="Calibri"/>
            </a:rPr>
            <a:t>Publisher</a:t>
          </a:r>
          <a:r>
            <a:rPr lang="en-US" sz="1800" b="1" i="0" kern="1200" baseline="0">
              <a:latin typeface="Calibri"/>
            </a:rPr>
            <a:t/>
          </a:r>
          <a:br>
            <a:rPr lang="en-US" sz="1800" b="1" i="0" kern="1200" baseline="0">
              <a:latin typeface="Calibri"/>
            </a:rPr>
          </a:br>
          <a:r>
            <a:rPr lang="en-US" sz="1800" b="1" i="0" kern="1200" baseline="0">
              <a:latin typeface="Calibri"/>
            </a:rPr>
            <a:t>Block here?</a:t>
          </a:r>
        </a:p>
      </dsp:txBody>
      <dsp:txXfrm>
        <a:off x="4086752" y="1771337"/>
        <a:ext cx="1364916" cy="1364916"/>
      </dsp:txXfrm>
    </dsp:sp>
    <dsp:sp modelId="{AA7CC076-77E3-3442-9746-DA829062A59E}">
      <dsp:nvSpPr>
        <dsp:cNvPr id="0" name=""/>
        <dsp:cNvSpPr/>
      </dsp:nvSpPr>
      <dsp:spPr>
        <a:xfrm rot="18240259">
          <a:off x="5154610" y="1415533"/>
          <a:ext cx="316990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18240259">
        <a:off x="5154610" y="1415533"/>
        <a:ext cx="316990" cy="464071"/>
      </dsp:txXfrm>
    </dsp:sp>
    <dsp:sp modelId="{CE214D97-A21A-714F-97B0-06B2C0345016}">
      <dsp:nvSpPr>
        <dsp:cNvPr id="0" name=""/>
        <dsp:cNvSpPr/>
      </dsp:nvSpPr>
      <dsp:spPr>
        <a:xfrm>
          <a:off x="5184577" y="144009"/>
          <a:ext cx="1364916" cy="1364916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Reader</a:t>
          </a:r>
        </a:p>
      </dsp:txBody>
      <dsp:txXfrm>
        <a:off x="5184577" y="144009"/>
        <a:ext cx="1364916" cy="1364916"/>
      </dsp:txXfrm>
    </dsp:sp>
    <dsp:sp modelId="{17C1BF04-B028-B346-B049-F93DE2B5F8EB}">
      <dsp:nvSpPr>
        <dsp:cNvPr id="0" name=""/>
        <dsp:cNvSpPr/>
      </dsp:nvSpPr>
      <dsp:spPr>
        <a:xfrm rot="56172">
          <a:off x="5600262" y="2272846"/>
          <a:ext cx="318279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56172">
        <a:off x="5600262" y="2272846"/>
        <a:ext cx="318279" cy="464071"/>
      </dsp:txXfrm>
    </dsp:sp>
    <dsp:sp modelId="{AF7078F1-F158-F54F-98C4-7E629D6C5D09}">
      <dsp:nvSpPr>
        <dsp:cNvPr id="0" name=""/>
        <dsp:cNvSpPr/>
      </dsp:nvSpPr>
      <dsp:spPr>
        <a:xfrm>
          <a:off x="6051932" y="1803450"/>
          <a:ext cx="1364916" cy="1364916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Viewer</a:t>
          </a:r>
        </a:p>
      </dsp:txBody>
      <dsp:txXfrm>
        <a:off x="6051932" y="1803450"/>
        <a:ext cx="1364916" cy="1364916"/>
      </dsp:txXfrm>
    </dsp:sp>
    <dsp:sp modelId="{3F68D13B-5E1B-CE4A-873D-462BF51F8242}">
      <dsp:nvSpPr>
        <dsp:cNvPr id="0" name=""/>
        <dsp:cNvSpPr/>
      </dsp:nvSpPr>
      <dsp:spPr>
        <a:xfrm rot="3313805">
          <a:off x="5166357" y="3055829"/>
          <a:ext cx="363793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3313805">
        <a:off x="5166357" y="3055829"/>
        <a:ext cx="363793" cy="464071"/>
      </dsp:txXfrm>
    </dsp:sp>
    <dsp:sp modelId="{ADEF1582-E24A-7F4B-9BF0-00D10913124E}">
      <dsp:nvSpPr>
        <dsp:cNvPr id="0" name=""/>
        <dsp:cNvSpPr/>
      </dsp:nvSpPr>
      <dsp:spPr>
        <a:xfrm>
          <a:off x="5256583" y="3456392"/>
          <a:ext cx="1364916" cy="1364916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Listener</a:t>
          </a:r>
        </a:p>
      </dsp:txBody>
      <dsp:txXfrm>
        <a:off x="5256583" y="3456392"/>
        <a:ext cx="1364916" cy="1364916"/>
      </dsp:txXfrm>
    </dsp:sp>
    <dsp:sp modelId="{B8C66185-4409-4140-9824-997199FF2DFA}">
      <dsp:nvSpPr>
        <dsp:cNvPr id="0" name=""/>
        <dsp:cNvSpPr/>
      </dsp:nvSpPr>
      <dsp:spPr>
        <a:xfrm rot="10800000" flipH="1">
          <a:off x="3671389" y="2219833"/>
          <a:ext cx="386923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10800000" flipH="1">
        <a:off x="3671389" y="2219833"/>
        <a:ext cx="386923" cy="464071"/>
      </dsp:txXfrm>
    </dsp:sp>
    <dsp:sp modelId="{E4E803A2-7546-9847-A080-403D36E58141}">
      <dsp:nvSpPr>
        <dsp:cNvPr id="0" name=""/>
        <dsp:cNvSpPr/>
      </dsp:nvSpPr>
      <dsp:spPr>
        <a:xfrm>
          <a:off x="432047" y="1800196"/>
          <a:ext cx="1364916" cy="1364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Producer</a:t>
          </a:r>
        </a:p>
      </dsp:txBody>
      <dsp:txXfrm>
        <a:off x="432047" y="1800196"/>
        <a:ext cx="1364916" cy="1364916"/>
      </dsp:txXfrm>
    </dsp:sp>
    <dsp:sp modelId="{1CD070E7-CC2B-0940-BE81-E2DB6497B6B5}">
      <dsp:nvSpPr>
        <dsp:cNvPr id="0" name=""/>
        <dsp:cNvSpPr/>
      </dsp:nvSpPr>
      <dsp:spPr>
        <a:xfrm rot="10802326" flipH="1">
          <a:off x="1911599" y="2313974"/>
          <a:ext cx="251549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10802326" flipH="1">
        <a:off x="1911599" y="2313974"/>
        <a:ext cx="251549" cy="464071"/>
      </dsp:txXfrm>
    </dsp:sp>
    <dsp:sp modelId="{714130DA-5AE2-544B-94A8-5EAB21E21DE7}">
      <dsp:nvSpPr>
        <dsp:cNvPr id="0" name=""/>
        <dsp:cNvSpPr/>
      </dsp:nvSpPr>
      <dsp:spPr>
        <a:xfrm>
          <a:off x="2238718" y="1803431"/>
          <a:ext cx="1364916" cy="1364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solidFill>
                <a:srgbClr val="FFFF00"/>
              </a:solidFill>
              <a:latin typeface="Calibri"/>
            </a:rPr>
            <a:t>Importer</a:t>
          </a:r>
          <a:r>
            <a:rPr lang="en-US" sz="1800" b="1" i="0" kern="1200" baseline="0">
              <a:latin typeface="Calibri"/>
            </a:rPr>
            <a:t/>
          </a:r>
          <a:br>
            <a:rPr lang="en-US" sz="1800" b="1" i="0" kern="1200" baseline="0">
              <a:latin typeface="Calibri"/>
            </a:rPr>
          </a:br>
          <a:r>
            <a:rPr lang="en-US" sz="1800" b="1" i="0" kern="1200" baseline="0">
              <a:latin typeface="Calibri"/>
            </a:rPr>
            <a:t>Block here?</a:t>
          </a:r>
        </a:p>
      </dsp:txBody>
      <dsp:txXfrm>
        <a:off x="2238718" y="1803431"/>
        <a:ext cx="1364916" cy="13649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5AD3DD-0DE6-4C49-8AC7-F9D6B9CA0BDF}">
      <dsp:nvSpPr>
        <dsp:cNvPr id="0" name=""/>
        <dsp:cNvSpPr/>
      </dsp:nvSpPr>
      <dsp:spPr>
        <a:xfrm>
          <a:off x="2151534" y="147630"/>
          <a:ext cx="3233711" cy="32338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2151534" y="147630"/>
        <a:ext cx="3233711" cy="3233886"/>
      </dsp:txXfrm>
    </dsp:sp>
    <dsp:sp modelId="{B521BE66-F6EB-874F-814A-3A3BC58F93B0}">
      <dsp:nvSpPr>
        <dsp:cNvPr id="0" name=""/>
        <dsp:cNvSpPr/>
      </dsp:nvSpPr>
      <dsp:spPr>
        <a:xfrm>
          <a:off x="3996905" y="0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9EF404-0A84-9246-8BC3-1E75669DFD13}">
      <dsp:nvSpPr>
        <dsp:cNvPr id="0" name=""/>
        <dsp:cNvSpPr/>
      </dsp:nvSpPr>
      <dsp:spPr>
        <a:xfrm>
          <a:off x="3145859" y="3141255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F9C4C-8DE0-3D49-B0F2-BB7D7EE94DA4}">
      <dsp:nvSpPr>
        <dsp:cNvPr id="0" name=""/>
        <dsp:cNvSpPr/>
      </dsp:nvSpPr>
      <dsp:spPr>
        <a:xfrm>
          <a:off x="5593530" y="1459904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231EB4-CAD6-024C-A9F1-FFC29C40D0C6}">
      <dsp:nvSpPr>
        <dsp:cNvPr id="0" name=""/>
        <dsp:cNvSpPr/>
      </dsp:nvSpPr>
      <dsp:spPr>
        <a:xfrm>
          <a:off x="4347804" y="3418183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5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840566-FFF7-F344-B2BE-D3D0350FD3AF}">
      <dsp:nvSpPr>
        <dsp:cNvPr id="0" name=""/>
        <dsp:cNvSpPr/>
      </dsp:nvSpPr>
      <dsp:spPr>
        <a:xfrm>
          <a:off x="3218824" y="510918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6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55F81A-3DD5-F541-9659-FEC93524BB2A}">
      <dsp:nvSpPr>
        <dsp:cNvPr id="0" name=""/>
        <dsp:cNvSpPr/>
      </dsp:nvSpPr>
      <dsp:spPr>
        <a:xfrm>
          <a:off x="2398291" y="2002664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C1CF3A-B987-BE4C-9D24-E5D21F92F2AE}">
      <dsp:nvSpPr>
        <dsp:cNvPr id="0" name=""/>
        <dsp:cNvSpPr/>
      </dsp:nvSpPr>
      <dsp:spPr>
        <a:xfrm>
          <a:off x="1140626" y="730917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1140626" y="730917"/>
        <a:ext cx="1314711" cy="1314686"/>
      </dsp:txXfrm>
    </dsp:sp>
    <dsp:sp modelId="{20E0710B-E8FC-3944-8F11-7BD8D45F7C8E}">
      <dsp:nvSpPr>
        <dsp:cNvPr id="0" name=""/>
        <dsp:cNvSpPr/>
      </dsp:nvSpPr>
      <dsp:spPr>
        <a:xfrm>
          <a:off x="3633403" y="522497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1B8EF7-319C-C442-806A-82D232C528F6}">
      <dsp:nvSpPr>
        <dsp:cNvPr id="0" name=""/>
        <dsp:cNvSpPr/>
      </dsp:nvSpPr>
      <dsp:spPr>
        <a:xfrm>
          <a:off x="1264668" y="2430601"/>
          <a:ext cx="650058" cy="65034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5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D27085-F006-F543-B236-0863264C1E7D}">
      <dsp:nvSpPr>
        <dsp:cNvPr id="0" name=""/>
        <dsp:cNvSpPr/>
      </dsp:nvSpPr>
      <dsp:spPr>
        <a:xfrm>
          <a:off x="5717571" y="112411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6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5717571" y="112411"/>
        <a:ext cx="1314711" cy="1314686"/>
      </dsp:txXfrm>
    </dsp:sp>
    <dsp:sp modelId="{193563BB-E7EC-6647-8B18-5D3CA5A759DA}">
      <dsp:nvSpPr>
        <dsp:cNvPr id="0" name=""/>
        <dsp:cNvSpPr/>
      </dsp:nvSpPr>
      <dsp:spPr>
        <a:xfrm>
          <a:off x="5130528" y="1020389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2C3331-0BC2-2E4C-A168-41BA6E596FFD}">
      <dsp:nvSpPr>
        <dsp:cNvPr id="0" name=""/>
        <dsp:cNvSpPr/>
      </dsp:nvSpPr>
      <dsp:spPr>
        <a:xfrm>
          <a:off x="1017247" y="3204456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679DA3-5EAD-C542-AEE1-3B163BF3A95E}">
      <dsp:nvSpPr>
        <dsp:cNvPr id="0" name=""/>
        <dsp:cNvSpPr/>
      </dsp:nvSpPr>
      <dsp:spPr>
        <a:xfrm>
          <a:off x="3614830" y="2833449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361188-A074-294D-8E6D-7A16A613022E}">
      <dsp:nvSpPr>
        <dsp:cNvPr id="0" name=""/>
        <dsp:cNvSpPr/>
      </dsp:nvSpPr>
      <dsp:spPr>
        <a:xfrm>
          <a:off x="6335791" y="2384768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5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6335791" y="2384768"/>
        <a:ext cx="1314711" cy="1314686"/>
      </dsp:txXfrm>
    </dsp:sp>
    <dsp:sp modelId="{01246983-8A8C-114E-A9D8-047C7EEEF9F4}">
      <dsp:nvSpPr>
        <dsp:cNvPr id="0" name=""/>
        <dsp:cNvSpPr/>
      </dsp:nvSpPr>
      <dsp:spPr>
        <a:xfrm>
          <a:off x="5964992" y="2338935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6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88B6FE-7D75-0240-A61B-256CEC8B52C5}">
      <dsp:nvSpPr>
        <dsp:cNvPr id="0" name=""/>
        <dsp:cNvSpPr/>
      </dsp:nvSpPr>
      <dsp:spPr>
        <a:xfrm>
          <a:off x="2562132" y="3509849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2562132" y="3509849"/>
        <a:ext cx="1314711" cy="1314686"/>
      </dsp:txXfrm>
    </dsp:sp>
    <dsp:sp modelId="{E2916444-C361-AA4F-AEC4-EDE233E13B30}">
      <dsp:nvSpPr>
        <dsp:cNvPr id="0" name=""/>
        <dsp:cNvSpPr/>
      </dsp:nvSpPr>
      <dsp:spPr>
        <a:xfrm>
          <a:off x="3736218" y="3465464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CF5914A-2AC6-413C-92C0-303768238FC3}" type="datetime1">
              <a:rPr lang="en-AU"/>
              <a:pPr/>
              <a:t>5/10/11</a:t>
            </a:fld>
            <a:endParaRPr lang="en-AU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23B55FE-16C7-4601-9493-D807509FDDF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992762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D23DDB-B8E3-4C3A-841A-D730982895A4}" type="datetime1">
              <a:rPr lang="en-AU"/>
              <a:pPr/>
              <a:t>5/10/11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9BB6A-0745-49BD-A53D-626A7874B573}" type="slidenum">
              <a:rPr lang="en-AU" smtClean="0"/>
              <a:t>‹#›</a:t>
            </a:fld>
            <a:endParaRPr lang="en-AU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235310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4FE8C99-A55B-4F04-9F34-95A5C1F4ACBE}" type="slidenum">
              <a:rPr lang="en-AU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BE7F822-F02C-4892-8188-A4DA8BF8C5F9}" type="slidenum">
              <a:rPr lang="en-AU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B45E775-A2D3-495E-B31D-E6A53280658B}" type="slidenum">
              <a:rPr lang="en-AU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B1D9C30-14FD-4372-9857-D779CCEC3886}" type="slidenum">
              <a:rPr lang="en-AU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C4B6EE4-6406-4B4B-A269-93E67A431C46}" type="slidenum">
              <a:rPr lang="en-AU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B82BEEC-61B3-4122-9C91-4E973CD54917}" type="slidenum">
              <a:rPr lang="en-AU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/>
          <a:lstStyle/>
          <a:p>
            <a:fld id="{2272639F-0DBE-4554-A522-93C3152BFD2C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FB1D08A-39DA-42F7-A530-811B45172103}" type="slidenum">
              <a:rPr lang="en-AU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standardRu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0525" y="4191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125" y="1676401"/>
            <a:ext cx="866775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4419600"/>
            <a:ext cx="866775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CBDF7-2F2F-46A5-9DA4-2CA18A5F0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hort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5563" y="2305050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pic>
        <p:nvPicPr>
          <p:cNvPr id="6" name="Picture 8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8222">
            <a:off x="7364413" y="538163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434609"/>
            <a:ext cx="406146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2551176"/>
            <a:ext cx="4061460" cy="3145536"/>
          </a:xfrm>
        </p:spPr>
        <p:txBody>
          <a:bodyPr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5229833" y="836203"/>
            <a:ext cx="39624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E5A13-53BA-41E3-947F-C588D2E6460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shortRu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2038" y="4665663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924825"/>
            <a:ext cx="866775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4800600"/>
            <a:ext cx="866775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556306" y="458370"/>
            <a:ext cx="4793391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1A77A-77A2-49B6-B9F8-DCDBFABCE32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8222">
            <a:off x="7405688" y="279400"/>
            <a:ext cx="18367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shortRul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2038" y="4665663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pic>
        <p:nvPicPr>
          <p:cNvPr id="9" name="Picture 10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85255">
            <a:off x="3105150" y="3182938"/>
            <a:ext cx="18367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924825"/>
            <a:ext cx="866775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4800600"/>
            <a:ext cx="866775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690757" y="546774"/>
            <a:ext cx="4510000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758076" y="451178"/>
            <a:ext cx="4510000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F36C086-6538-4D50-B9DC-7CF20A0F227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8770" y="4800600"/>
            <a:ext cx="351663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783532" y="369110"/>
            <a:ext cx="4110928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74301" y="631160"/>
            <a:ext cx="4157356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67613" y="3070625"/>
            <a:ext cx="4245311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5110692" y="3396154"/>
            <a:ext cx="376428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AU"/>
              <a:t>Click to edit Master title style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F977D3A-3CF3-4D51-A3F1-5193EF93C78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8222">
            <a:off x="8047038" y="2619375"/>
            <a:ext cx="171291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22260">
            <a:off x="6867525" y="604838"/>
            <a:ext cx="1744663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22260">
            <a:off x="5299075" y="985838"/>
            <a:ext cx="1744663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500" y="4876800"/>
            <a:ext cx="330200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498155" y="1165774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7066605" y="784774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895632" y="2873698"/>
            <a:ext cx="425958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61568" y="450635"/>
            <a:ext cx="425958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93701" y="3551615"/>
            <a:ext cx="376428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AU"/>
              <a:t>Click to edit Master title style</a:t>
            </a:r>
            <a:endParaRPr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57E5201-A68C-45CC-9A23-952DFD06F3C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1524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48247-B4DF-468F-9B0F-B9440FE2D3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vertical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4850" y="1562100"/>
            <a:ext cx="1651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4688" y="577850"/>
            <a:ext cx="2039471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410" y="577850"/>
            <a:ext cx="6249520" cy="5461001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C2BAB-2421-4A45-8A03-95E691B94B5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4478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28600"/>
            <a:ext cx="8667750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676400"/>
            <a:ext cx="8667750" cy="45720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861050" y="6324600"/>
            <a:ext cx="3467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0400" y="6324600"/>
            <a:ext cx="3467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4363" y="6324600"/>
            <a:ext cx="1139825" cy="365125"/>
          </a:xfrm>
        </p:spPr>
        <p:txBody>
          <a:bodyPr/>
          <a:lstStyle>
            <a:lvl1pPr>
              <a:defRPr/>
            </a:lvl1pPr>
          </a:lstStyle>
          <a:p>
            <a:fld id="{0C631705-BDFC-496D-B7C8-64345B98C44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standardRu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0525" y="4572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pic>
        <p:nvPicPr>
          <p:cNvPr id="9" name="Picture 9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66660">
            <a:off x="5567363" y="600075"/>
            <a:ext cx="17430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29776">
            <a:off x="2244725" y="555625"/>
            <a:ext cx="17446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1790">
            <a:off x="3890963" y="936625"/>
            <a:ext cx="1744662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125" y="2057401"/>
            <a:ext cx="866775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4800600"/>
            <a:ext cx="866775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444158" y="735839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765227" y="780292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4089948" y="1116468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2E268850-F4FB-4E96-825D-BD5FBB057B2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33528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282700"/>
            <a:ext cx="8667750" cy="1917700"/>
          </a:xfrm>
        </p:spPr>
        <p:txBody>
          <a:bodyPr anchor="b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3644153"/>
            <a:ext cx="8667750" cy="833718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latin typeface="Verdana" pitchFamily="34" charset="0"/>
                <a:ea typeface="ＭＳ Ｐゴシック" charset="-128"/>
              </a:defRPr>
            </a:lvl1pPr>
          </a:lstStyle>
          <a:p>
            <a:fld id="{4415E154-44EB-4493-9F2D-6A5658BD9A13}" type="datetime1">
              <a:rPr lang="en-US"/>
              <a:pPr/>
              <a:t>10/5/2011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F056-C60E-44D0-B1A8-E51310D796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1524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74638"/>
            <a:ext cx="8667750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936751"/>
            <a:ext cx="406146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5415" y="1936751"/>
            <a:ext cx="406146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6AA92-BF21-4375-92A7-AB66FCBF5E2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1524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74638"/>
            <a:ext cx="8667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1874838"/>
            <a:ext cx="406146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" y="2590800"/>
            <a:ext cx="406146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415" y="1874838"/>
            <a:ext cx="406146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415" y="2590800"/>
            <a:ext cx="406146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008B0-C7E8-424E-98E3-BC29864C8D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EFA4D-3AE9-43D2-A247-1CCF344B127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40402-1393-4830-A60B-43534CBFF69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hort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5563" y="2305050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832" y="443753"/>
            <a:ext cx="406146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785" y="430306"/>
            <a:ext cx="406146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832" y="2554941"/>
            <a:ext cx="406146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0E2BC-8A34-499F-81FF-3ECE417B1DA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PageOverlay.png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9125" y="6159500"/>
            <a:ext cx="346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19125" y="274638"/>
            <a:ext cx="8667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9125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19775" y="6159500"/>
            <a:ext cx="346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3088" y="6159500"/>
            <a:ext cx="11398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BE166FDD-6B3B-4658-94E4-B16C06E501DF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48" r:id="rId7"/>
    <p:sldLayoutId id="2147484149" r:id="rId8"/>
    <p:sldLayoutId id="2147484156" r:id="rId9"/>
    <p:sldLayoutId id="2147484157" r:id="rId10"/>
    <p:sldLayoutId id="2147484158" r:id="rId11"/>
    <p:sldLayoutId id="2147484159" r:id="rId12"/>
    <p:sldLayoutId id="2147484160" r:id="rId13"/>
    <p:sldLayoutId id="2147484161" r:id="rId14"/>
    <p:sldLayoutId id="2147484162" r:id="rId15"/>
    <p:sldLayoutId id="2147484163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pitchFamily="-105" charset="-128"/>
        </a:defRPr>
      </a:lvl1pPr>
      <a:lvl2pPr marL="914400" indent="-457200" algn="l" rtl="0" eaLnBrk="0" fontAlgn="base" hangingPunct="0">
        <a:spcBef>
          <a:spcPct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371600" indent="-457200" algn="l" rtl="0" eaLnBrk="0" fontAlgn="base" hangingPunct="0">
        <a:spcBef>
          <a:spcPct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828800" indent="-457200" algn="l" rtl="0" eaLnBrk="0" fontAlgn="base" hangingPunct="0">
        <a:spcBef>
          <a:spcPct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286000" indent="-457200" algn="l" rtl="0" eaLnBrk="0" fontAlgn="base" hangingPunct="0">
        <a:spcBef>
          <a:spcPct val="0"/>
        </a:spcBef>
        <a:spcAft>
          <a:spcPts val="1000"/>
        </a:spcAft>
        <a:buFont typeface="Wingdings 2" pitchFamily="18" charset="2"/>
        <a:buChar char=""/>
        <a:defRPr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lawcentre.org/censorship/references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lawcentre.org/2008/censorship/index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lawcentr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centre.org/censorship/references.htm" TargetMode="External"/><Relationship Id="rId2" Type="http://schemas.openxmlformats.org/officeDocument/2006/relationships/hyperlink" Target="http://cyberlawcentre.org/censorshi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ournals.sfu.ca/tja/index.php/tja/article/view/113/111" TargetMode="External"/><Relationship Id="rId5" Type="http://schemas.openxmlformats.org/officeDocument/2006/relationships/hyperlink" Target="http://empa.arts.unsw.edu.au/media/File/ARTS1091_S22011.pdf" TargetMode="External"/><Relationship Id="rId4" Type="http://schemas.openxmlformats.org/officeDocument/2006/relationships/hyperlink" Target="http://www.google.com.au/url?sa=t&amp;source=web&amp;cd=1&amp;ved=0CC8QFjAA&amp;url=http://ro.uow.edu.au/cgi/viewcontent.cgi?article=1229&amp;context=artspapers&amp;rct=j&amp;q=MccLelland%20M%202010,%20%E2%80%98Australia%E2%80%99s%20proposed%20internet%20filter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dev2.c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9600"/>
            <a:ext cx="8832850" cy="3395663"/>
          </a:xfrm>
        </p:spPr>
        <p:txBody>
          <a:bodyPr/>
          <a:lstStyle/>
          <a:p>
            <a:pPr eaLnBrk="1" hangingPunct="1"/>
            <a:r>
              <a:rPr lang="en-US" sz="4600" dirty="0" smtClean="0"/>
              <a:t>A short history of </a:t>
            </a:r>
            <a:br>
              <a:rPr lang="en-US" sz="4600" dirty="0" smtClean="0"/>
            </a:br>
            <a:r>
              <a:rPr lang="en-US" altLang="en-US" sz="4600" dirty="0" smtClean="0"/>
              <a:t>‘</a:t>
            </a:r>
            <a:r>
              <a:rPr lang="en-US" sz="4600" dirty="0" smtClean="0"/>
              <a:t>prohibited packets</a:t>
            </a:r>
            <a:r>
              <a:rPr lang="en-US" altLang="en-US" sz="4600" dirty="0" smtClean="0"/>
              <a:t>’</a:t>
            </a:r>
            <a:r>
              <a:rPr lang="en-US" sz="4600" dirty="0" smtClean="0"/>
              <a:t>: </a:t>
            </a:r>
            <a:br>
              <a:rPr lang="en-US" sz="4600" dirty="0" smtClean="0"/>
            </a:br>
            <a:r>
              <a:rPr lang="en-US" sz="4600" dirty="0" smtClean="0"/>
              <a:t>Classification, censorship and Internet </a:t>
            </a:r>
            <a:r>
              <a:rPr lang="en-US" altLang="en-US" sz="4600" dirty="0" smtClean="0"/>
              <a:t>‘</a:t>
            </a:r>
            <a:r>
              <a:rPr lang="en-US" sz="4600" dirty="0" smtClean="0"/>
              <a:t>filtering</a:t>
            </a:r>
            <a:r>
              <a:rPr lang="en-US" altLang="en-US" sz="4600" dirty="0" smtClean="0"/>
              <a:t>’</a:t>
            </a:r>
            <a:endParaRPr lang="en-AU" sz="4600" dirty="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4114800"/>
            <a:ext cx="8178800" cy="2338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US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US" smtClean="0"/>
              <a:t>David Vaile</a:t>
            </a:r>
            <a:endParaRPr lang="en-AU" smtClean="0"/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smtClean="0"/>
              <a:t>Executive Director</a:t>
            </a:r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smtClean="0"/>
              <a:t>Cyberspace Law and Policy Centre</a:t>
            </a:r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smtClean="0"/>
              <a:t>Faculty of Law, University of NSW</a:t>
            </a:r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smtClean="0"/>
              <a:t>http://cyberlawcentre.org/</a:t>
            </a:r>
            <a:endParaRPr lang="en-AU" sz="1800" smtClean="0"/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endParaRPr lang="en-A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AU" smtClean="0"/>
              <a:t>1,000 items in 1,000,000,000,000, no checking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10 billion change per month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Appalling spin and shifting goals for the magic box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Appeasing the swinging fundamentalists?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Real child protectors: What risks? Does filtering work?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Parents want to be rescued: Panic Button is for them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Cargo cult mentality, denial, and hope of a saviour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Does not address real problems: resilience, detection of criminals, communication with techno kids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Sexting, </a:t>
            </a:r>
            <a:r>
              <a:rPr lang="en-AU" altLang="en-US" smtClean="0"/>
              <a:t>‘</a:t>
            </a:r>
            <a:r>
              <a:rPr lang="en-AU" smtClean="0"/>
              <a:t>slash</a:t>
            </a:r>
            <a:r>
              <a:rPr lang="en-AU" altLang="en-US" smtClean="0"/>
              <a:t>’</a:t>
            </a:r>
            <a:r>
              <a:rPr lang="en-AU" smtClean="0"/>
              <a:t> fiction and innocents on the loose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Censorship &amp; ISP level Internet </a:t>
            </a:r>
            <a:r>
              <a:rPr lang="en-US" altLang="en-US" sz="3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‘</a:t>
            </a:r>
            <a:r>
              <a:rPr lang="en-US" sz="3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filtering</a:t>
            </a:r>
            <a:r>
              <a:rPr lang="en-US" altLang="en-US" sz="3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’</a:t>
            </a:r>
            <a:r>
              <a:rPr lang="en-US" altLang="ja-JP" sz="4000" dirty="0" smtClean="0"/>
              <a:t> </a:t>
            </a:r>
            <a:endParaRPr lang="en-A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1"/>
          <p:cNvSpPr>
            <a:spLocks noGrp="1"/>
          </p:cNvSpPr>
          <p:nvPr>
            <p:ph idx="1"/>
          </p:nvPr>
        </p:nvSpPr>
        <p:spPr>
          <a:xfrm>
            <a:off x="619125" y="1557338"/>
            <a:ext cx="8667750" cy="45720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mtClean="0"/>
              <a:t>Surely it </a:t>
            </a:r>
            <a:r>
              <a:rPr lang="en-AU" i="1" smtClean="0"/>
              <a:t>is </a:t>
            </a:r>
            <a:r>
              <a:rPr lang="en-AU" smtClean="0"/>
              <a:t>censorship?</a:t>
            </a:r>
          </a:p>
          <a:p>
            <a:pPr>
              <a:spcAft>
                <a:spcPts val="1000"/>
              </a:spcAft>
            </a:pPr>
            <a:r>
              <a:rPr lang="en-AU" smtClean="0"/>
              <a:t>Offline model: centralised distribution, choke points</a:t>
            </a:r>
          </a:p>
          <a:p>
            <a:pPr>
              <a:spcAft>
                <a:spcPts val="1000"/>
              </a:spcAft>
            </a:pPr>
            <a:r>
              <a:rPr lang="en-AU" smtClean="0"/>
              <a:t>Web 1.0: more distributors, easier importation</a:t>
            </a:r>
          </a:p>
          <a:p>
            <a:pPr>
              <a:spcAft>
                <a:spcPts val="1000"/>
              </a:spcAft>
            </a:pPr>
            <a:r>
              <a:rPr lang="en-AU" smtClean="0"/>
              <a:t>Web 2.0: everyone is a creator, (re)-publisher, exporter</a:t>
            </a:r>
          </a:p>
          <a:p>
            <a:pPr>
              <a:spcAft>
                <a:spcPts val="1000"/>
              </a:spcAft>
            </a:pPr>
            <a:r>
              <a:rPr lang="en-AU" smtClean="0"/>
              <a:t>Web 3.0: the cloud knows what you like, and makes it?</a:t>
            </a:r>
          </a:p>
          <a:p>
            <a:pPr>
              <a:spcAft>
                <a:spcPts val="1000"/>
              </a:spcAft>
            </a:pPr>
            <a:r>
              <a:rPr lang="en-AU" smtClean="0"/>
              <a:t>Encryption and roll-your-own protocols already in use</a:t>
            </a:r>
          </a:p>
          <a:p>
            <a:pPr>
              <a:spcAft>
                <a:spcPts val="1000"/>
              </a:spcAft>
            </a:pPr>
            <a:r>
              <a:rPr lang="en-AU" smtClean="0"/>
              <a:t>The long cyber-war: endless arms race between the straiteners and those seeking to avoid the blocks?</a:t>
            </a:r>
          </a:p>
          <a:p>
            <a:pPr>
              <a:spcAft>
                <a:spcPts val="1000"/>
              </a:spcAft>
            </a:pPr>
            <a:r>
              <a:rPr lang="en-AU" smtClean="0"/>
              <a:t>When is publication not publication?</a:t>
            </a:r>
          </a:p>
          <a:p>
            <a:pPr>
              <a:spcAft>
                <a:spcPts val="1000"/>
              </a:spcAft>
            </a:pPr>
            <a:r>
              <a:rPr lang="en-AU" smtClean="0"/>
              <a:t>Chinese solution: you never know: the Panopticon:</a:t>
            </a:r>
            <a:br>
              <a:rPr lang="en-AU" smtClean="0"/>
            </a:br>
            <a:r>
              <a:rPr lang="en-AU" smtClean="0"/>
              <a:t>			(no-one home, but you self censor)</a:t>
            </a:r>
          </a:p>
        </p:txBody>
      </p:sp>
      <p:sp>
        <p:nvSpPr>
          <p:cNvPr id="501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smtClean="0">
                <a:latin typeface="Calibri" pitchFamily="34" charset="0"/>
              </a:rPr>
              <a:t>The struggle for censors to keep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there was 2.0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619125" y="1676400"/>
            <a:ext cx="9013825" cy="4848225"/>
          </a:xfrm>
        </p:spPr>
        <p:txBody>
          <a:bodyPr/>
          <a:lstStyle/>
          <a:p>
            <a:r>
              <a:rPr lang="en-US" dirty="0" smtClean="0"/>
              <a:t>Social networking, user generated content, degenerate narcissism</a:t>
            </a:r>
          </a:p>
          <a:p>
            <a:r>
              <a:rPr lang="en-US" dirty="0" smtClean="0"/>
              <a:t>Blurs boundary: Publishing </a:t>
            </a:r>
            <a:r>
              <a:rPr lang="en-US" i="1" dirty="0" smtClean="0"/>
              <a:t>cf. </a:t>
            </a:r>
            <a:r>
              <a:rPr lang="en-US" dirty="0" smtClean="0"/>
              <a:t>Personal Communications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centralised</a:t>
            </a:r>
            <a:r>
              <a:rPr lang="en-US" dirty="0" smtClean="0"/>
              <a:t> one-to-many topology to distributed network</a:t>
            </a:r>
          </a:p>
          <a:p>
            <a:r>
              <a:rPr lang="en-US" dirty="0" smtClean="0"/>
              <a:t>Everyone is both consumer and producer (</a:t>
            </a:r>
            <a:r>
              <a:rPr lang="en-US" altLang="en-US" dirty="0" smtClean="0"/>
              <a:t>‘</a:t>
            </a:r>
            <a:r>
              <a:rPr lang="en-US" dirty="0" err="1" smtClean="0"/>
              <a:t>prosumer</a:t>
            </a:r>
            <a:r>
              <a:rPr lang="en-US" altLang="en-US" dirty="0" smtClean="0"/>
              <a:t>’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Everyone is a permanent global publisher</a:t>
            </a:r>
          </a:p>
          <a:p>
            <a:r>
              <a:rPr lang="en-US" dirty="0" smtClean="0"/>
              <a:t>Every device is an endless movie source: deluge of data</a:t>
            </a:r>
          </a:p>
          <a:p>
            <a:r>
              <a:rPr lang="en-US" dirty="0" smtClean="0"/>
              <a:t>No editorial brain involved (both users and ISPs)? No selection? </a:t>
            </a:r>
          </a:p>
          <a:p>
            <a:r>
              <a:rPr lang="en-US" dirty="0" smtClean="0"/>
              <a:t>ISP replaces Publisher as censor point – very significant? </a:t>
            </a:r>
            <a:r>
              <a:rPr lang="en-US" i="1" dirty="0" err="1" smtClean="0"/>
              <a:t>iiNet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 </a:t>
            </a:r>
            <a:r>
              <a:rPr lang="en-US" dirty="0" err="1" smtClean="0"/>
              <a:t>Olde</a:t>
            </a:r>
            <a:r>
              <a:rPr lang="en-US" dirty="0" smtClean="0"/>
              <a:t> </a:t>
            </a:r>
            <a:r>
              <a:rPr lang="en-US" dirty="0" err="1" smtClean="0"/>
              <a:t>Worlde</a:t>
            </a:r>
            <a:r>
              <a:rPr lang="en-US" dirty="0" smtClean="0"/>
              <a:t> (–2006)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2520" y="1700808"/>
          <a:ext cx="866775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ightning Bolt 7"/>
          <p:cNvSpPr/>
          <p:nvPr/>
        </p:nvSpPr>
        <p:spPr>
          <a:xfrm>
            <a:off x="4304928" y="2420888"/>
            <a:ext cx="864096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2504728" y="2492896"/>
            <a:ext cx="864096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>
            <a:spLocks noChangeArrowheads="1"/>
          </p:cNvSpPr>
          <p:nvPr/>
        </p:nvSpPr>
        <p:spPr bwMode="auto">
          <a:xfrm flipH="1">
            <a:off x="488950" y="1628775"/>
            <a:ext cx="8928100" cy="496887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D8E4EE"/>
          </a:solidFill>
          <a:ln w="9525">
            <a:solidFill>
              <a:srgbClr val="8AADCD"/>
            </a:solidFill>
            <a:round/>
            <a:headEnd/>
            <a:tailEnd/>
          </a:ln>
          <a:effectLst>
            <a:outerShdw dist="25400" dir="6599969" sx="102000" sy="102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fangled (SNS/UGC)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2520" y="1700808"/>
          <a:ext cx="866775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Quad Arrow 2"/>
          <p:cNvSpPr>
            <a:spLocks/>
          </p:cNvSpPr>
          <p:nvPr/>
        </p:nvSpPr>
        <p:spPr bwMode="auto">
          <a:xfrm rot="-1341651">
            <a:off x="4706938" y="3325813"/>
            <a:ext cx="1216025" cy="1217612"/>
          </a:xfrm>
          <a:custGeom>
            <a:avLst/>
            <a:gdLst>
              <a:gd name="T0" fmla="*/ 0 w 1216152"/>
              <a:gd name="T1" fmla="*/ 608076 h 1216152"/>
              <a:gd name="T2" fmla="*/ 273634 w 1216152"/>
              <a:gd name="T3" fmla="*/ 334442 h 1216152"/>
              <a:gd name="T4" fmla="*/ 273634 w 1216152"/>
              <a:gd name="T5" fmla="*/ 471259 h 1216152"/>
              <a:gd name="T6" fmla="*/ 471259 w 1216152"/>
              <a:gd name="T7" fmla="*/ 471259 h 1216152"/>
              <a:gd name="T8" fmla="*/ 471259 w 1216152"/>
              <a:gd name="T9" fmla="*/ 273634 h 1216152"/>
              <a:gd name="T10" fmla="*/ 334442 w 1216152"/>
              <a:gd name="T11" fmla="*/ 273634 h 1216152"/>
              <a:gd name="T12" fmla="*/ 608076 w 1216152"/>
              <a:gd name="T13" fmla="*/ 0 h 1216152"/>
              <a:gd name="T14" fmla="*/ 881710 w 1216152"/>
              <a:gd name="T15" fmla="*/ 273634 h 1216152"/>
              <a:gd name="T16" fmla="*/ 744893 w 1216152"/>
              <a:gd name="T17" fmla="*/ 273634 h 1216152"/>
              <a:gd name="T18" fmla="*/ 744893 w 1216152"/>
              <a:gd name="T19" fmla="*/ 471259 h 1216152"/>
              <a:gd name="T20" fmla="*/ 942518 w 1216152"/>
              <a:gd name="T21" fmla="*/ 471259 h 1216152"/>
              <a:gd name="T22" fmla="*/ 942518 w 1216152"/>
              <a:gd name="T23" fmla="*/ 334442 h 1216152"/>
              <a:gd name="T24" fmla="*/ 1216152 w 1216152"/>
              <a:gd name="T25" fmla="*/ 608076 h 1216152"/>
              <a:gd name="T26" fmla="*/ 942518 w 1216152"/>
              <a:gd name="T27" fmla="*/ 881710 h 1216152"/>
              <a:gd name="T28" fmla="*/ 942518 w 1216152"/>
              <a:gd name="T29" fmla="*/ 744893 h 1216152"/>
              <a:gd name="T30" fmla="*/ 744893 w 1216152"/>
              <a:gd name="T31" fmla="*/ 744893 h 1216152"/>
              <a:gd name="T32" fmla="*/ 744893 w 1216152"/>
              <a:gd name="T33" fmla="*/ 942518 h 1216152"/>
              <a:gd name="T34" fmla="*/ 881710 w 1216152"/>
              <a:gd name="T35" fmla="*/ 942518 h 1216152"/>
              <a:gd name="T36" fmla="*/ 608076 w 1216152"/>
              <a:gd name="T37" fmla="*/ 1216152 h 1216152"/>
              <a:gd name="T38" fmla="*/ 334442 w 1216152"/>
              <a:gd name="T39" fmla="*/ 942518 h 1216152"/>
              <a:gd name="T40" fmla="*/ 471259 w 1216152"/>
              <a:gd name="T41" fmla="*/ 942518 h 1216152"/>
              <a:gd name="T42" fmla="*/ 471259 w 1216152"/>
              <a:gd name="T43" fmla="*/ 744893 h 1216152"/>
              <a:gd name="T44" fmla="*/ 273634 w 1216152"/>
              <a:gd name="T45" fmla="*/ 744893 h 1216152"/>
              <a:gd name="T46" fmla="*/ 273634 w 1216152"/>
              <a:gd name="T47" fmla="*/ 881710 h 1216152"/>
              <a:gd name="T48" fmla="*/ 0 w 1216152"/>
              <a:gd name="T49" fmla="*/ 608076 h 12161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16152" h="1216152">
                <a:moveTo>
                  <a:pt x="0" y="608076"/>
                </a:moveTo>
                <a:lnTo>
                  <a:pt x="273634" y="334442"/>
                </a:lnTo>
                <a:lnTo>
                  <a:pt x="273634" y="471259"/>
                </a:lnTo>
                <a:lnTo>
                  <a:pt x="471259" y="471259"/>
                </a:lnTo>
                <a:lnTo>
                  <a:pt x="471259" y="273634"/>
                </a:lnTo>
                <a:lnTo>
                  <a:pt x="334442" y="273634"/>
                </a:lnTo>
                <a:lnTo>
                  <a:pt x="608076" y="0"/>
                </a:lnTo>
                <a:lnTo>
                  <a:pt x="881710" y="273634"/>
                </a:lnTo>
                <a:lnTo>
                  <a:pt x="744893" y="273634"/>
                </a:lnTo>
                <a:lnTo>
                  <a:pt x="744893" y="471259"/>
                </a:lnTo>
                <a:lnTo>
                  <a:pt x="942518" y="471259"/>
                </a:lnTo>
                <a:lnTo>
                  <a:pt x="942518" y="334442"/>
                </a:lnTo>
                <a:lnTo>
                  <a:pt x="1216152" y="608076"/>
                </a:lnTo>
                <a:lnTo>
                  <a:pt x="942518" y="881710"/>
                </a:lnTo>
                <a:lnTo>
                  <a:pt x="942518" y="744893"/>
                </a:lnTo>
                <a:lnTo>
                  <a:pt x="744893" y="744893"/>
                </a:lnTo>
                <a:lnTo>
                  <a:pt x="744893" y="942518"/>
                </a:lnTo>
                <a:lnTo>
                  <a:pt x="881710" y="942518"/>
                </a:lnTo>
                <a:lnTo>
                  <a:pt x="608076" y="1216152"/>
                </a:lnTo>
                <a:lnTo>
                  <a:pt x="334442" y="942518"/>
                </a:lnTo>
                <a:lnTo>
                  <a:pt x="471259" y="942518"/>
                </a:lnTo>
                <a:lnTo>
                  <a:pt x="471259" y="744893"/>
                </a:lnTo>
                <a:lnTo>
                  <a:pt x="273634" y="744893"/>
                </a:lnTo>
                <a:lnTo>
                  <a:pt x="273634" y="881710"/>
                </a:lnTo>
                <a:lnTo>
                  <a:pt x="0" y="608076"/>
                </a:lnTo>
                <a:close/>
              </a:path>
            </a:pathLst>
          </a:custGeom>
          <a:solidFill>
            <a:srgbClr val="DFAE1F"/>
          </a:solidFill>
          <a:ln w="9525" cap="flat" cmpd="sng">
            <a:solidFill>
              <a:srgbClr val="5C2610"/>
            </a:solidFill>
            <a:prstDash val="solid"/>
            <a:round/>
            <a:headEnd/>
            <a:tailEnd/>
          </a:ln>
          <a:effectLst>
            <a:outerShdw dist="25400" dir="6599969" sx="102000" sy="102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AU"/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4881563" y="5732463"/>
            <a:ext cx="3163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ISPs: the new block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Filter v0: voluntary PC-based filters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Promoted by Senator Harradine, Telstra sale deal price of vote</a:t>
            </a:r>
          </a:p>
          <a:p>
            <a:r>
              <a:rPr lang="en-US" dirty="0" smtClean="0"/>
              <a:t>Conveniently ignored by many, but came back to haunt</a:t>
            </a:r>
          </a:p>
          <a:p>
            <a:r>
              <a:rPr lang="en-US" dirty="0" smtClean="0"/>
              <a:t>Set the principle, without proper scrutiny: you can censor the net</a:t>
            </a:r>
          </a:p>
          <a:p>
            <a:r>
              <a:rPr lang="en-US" dirty="0" smtClean="0"/>
              <a:t>PC–based operation an issue for setup and avoidance</a:t>
            </a:r>
          </a:p>
          <a:p>
            <a:r>
              <a:rPr lang="en-US" dirty="0" err="1" smtClean="0"/>
              <a:t>NetAlert</a:t>
            </a:r>
            <a:r>
              <a:rPr lang="en-US" dirty="0" smtClean="0"/>
              <a:t> scheme</a:t>
            </a:r>
          </a:p>
          <a:p>
            <a:r>
              <a:rPr lang="en-US" dirty="0" smtClean="0"/>
              <a:t>Howard government – small regulation model? Voluntary</a:t>
            </a:r>
          </a:p>
          <a:p>
            <a:r>
              <a:rPr lang="en-US" dirty="0" smtClean="0"/>
              <a:t>Replaced by Labor</a:t>
            </a:r>
            <a:r>
              <a:rPr lang="en-US" altLang="en-US" dirty="0" smtClean="0"/>
              <a:t>’</a:t>
            </a:r>
            <a:r>
              <a:rPr lang="en-US" dirty="0" smtClean="0"/>
              <a:t>s 2007 election campaign, junked.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 Mandatory </a:t>
            </a:r>
            <a:r>
              <a:rPr lang="en-US" dirty="0" smtClean="0"/>
              <a:t>ISP </a:t>
            </a:r>
            <a:r>
              <a:rPr lang="en-US" dirty="0" smtClean="0"/>
              <a:t>blacklist – ‘Prohibited’</a:t>
            </a:r>
            <a:endParaRPr lang="en-US" dirty="0" smtClean="0"/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619125" y="1676400"/>
            <a:ext cx="8667750" cy="4848225"/>
          </a:xfrm>
        </p:spPr>
        <p:txBody>
          <a:bodyPr/>
          <a:lstStyle/>
          <a:p>
            <a:r>
              <a:rPr lang="en-US" altLang="en-US" dirty="0" smtClean="0"/>
              <a:t>“</a:t>
            </a:r>
            <a:r>
              <a:rPr lang="en-US" dirty="0" smtClean="0"/>
              <a:t>Prohibited or potentially prohibited content</a:t>
            </a:r>
            <a:r>
              <a:rPr lang="en-US" altLang="en-US" dirty="0" smtClean="0"/>
              <a:t>”</a:t>
            </a:r>
            <a:r>
              <a:rPr lang="en-US" dirty="0" smtClean="0"/>
              <a:t> (CB or ACMA)</a:t>
            </a:r>
          </a:p>
          <a:p>
            <a:r>
              <a:rPr lang="en-US" dirty="0" smtClean="0"/>
              <a:t>Classification Scheme: See the Tables in the National Code</a:t>
            </a:r>
          </a:p>
          <a:p>
            <a:pPr lvl="1"/>
            <a:r>
              <a:rPr lang="en-US" dirty="0" smtClean="0"/>
              <a:t>RC (what is RC? CP, terror, crime, gross, ...)</a:t>
            </a:r>
          </a:p>
          <a:p>
            <a:pPr lvl="1"/>
            <a:r>
              <a:rPr lang="en-US" dirty="0" smtClean="0"/>
              <a:t>X18+</a:t>
            </a:r>
          </a:p>
          <a:p>
            <a:pPr lvl="1"/>
            <a:r>
              <a:rPr lang="en-US" dirty="0" smtClean="0"/>
              <a:t>R18+</a:t>
            </a:r>
          </a:p>
          <a:p>
            <a:pPr lvl="1"/>
            <a:r>
              <a:rPr lang="en-US" dirty="0" smtClean="0"/>
              <a:t>Some MA15+ (OK on TV, as AV15+ -  non-neutral models)</a:t>
            </a:r>
          </a:p>
          <a:p>
            <a:r>
              <a:rPr lang="en-US" dirty="0" smtClean="0"/>
              <a:t>Only on complaint, then ACMA blacklist</a:t>
            </a:r>
          </a:p>
          <a:p>
            <a:r>
              <a:rPr lang="en-US" dirty="0" smtClean="0"/>
              <a:t>Entirely within fed </a:t>
            </a:r>
            <a:r>
              <a:rPr lang="en-US" dirty="0" err="1" smtClean="0"/>
              <a:t>govt</a:t>
            </a:r>
            <a:r>
              <a:rPr lang="en-US" dirty="0" smtClean="0"/>
              <a:t> – avoids state based partners</a:t>
            </a:r>
          </a:p>
          <a:p>
            <a:r>
              <a:rPr lang="en-US" dirty="0" smtClean="0"/>
              <a:t>What would have been blocked? Mosquito net?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Australian</a:t>
            </a:r>
            <a:r>
              <a:rPr lang="en-AU" baseline="0" dirty="0" smtClean="0"/>
              <a:t> cf. international content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676400"/>
            <a:ext cx="8667750" cy="405685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 smtClean="0"/>
              <a:t>Key difficulties for censorship, the reason for filter?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Extraterritoriality, jurisdiction limits (out of country)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Inside: Notices (Take down content, Link deletion, stream cessation)  for items hosted in Australia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Directed not at author or owner but ICH, intermediary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No motive to resist? Or seek actual classification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Not obligation to get content classified (</a:t>
            </a:r>
            <a:r>
              <a:rPr lang="en-AU" dirty="0" err="1" smtClean="0"/>
              <a:t>cf</a:t>
            </a:r>
            <a:r>
              <a:rPr lang="en-AU" dirty="0" smtClean="0"/>
              <a:t> Film, Game, Pub)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‘Prohibited’ (CB) or ‘Potentially prohibited’ (ACMA deem)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Refused Classification, X18+: all (See </a:t>
            </a:r>
            <a:r>
              <a:rPr lang="en-AU" dirty="0" smtClean="0">
                <a:hlinkClick r:id="rId2"/>
              </a:rPr>
              <a:t>refs</a:t>
            </a:r>
            <a:r>
              <a:rPr lang="en-AU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R18+: if no age verification service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MA15+: no AVS, for profit, not text or image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Offshore: ACMA secret blacklist based on complaint too</a:t>
            </a:r>
            <a:endParaRPr lang="en-A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 Mandatory ISP </a:t>
            </a:r>
            <a:r>
              <a:rPr lang="en-US" dirty="0" smtClean="0"/>
              <a:t>blacklist – ‘RC’</a:t>
            </a:r>
            <a:endParaRPr lang="en-US" dirty="0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Illegal or RC (CB or ACMA)</a:t>
            </a:r>
          </a:p>
          <a:p>
            <a:r>
              <a:rPr lang="en-US" dirty="0" smtClean="0"/>
              <a:t>Classification Scheme: See the Tables in the National Code</a:t>
            </a:r>
          </a:p>
          <a:p>
            <a:pPr lvl="1"/>
            <a:r>
              <a:rPr lang="en-US" dirty="0" smtClean="0"/>
              <a:t>RC (what is RC? CP, terror, crime, gross, ...)</a:t>
            </a:r>
          </a:p>
          <a:p>
            <a:r>
              <a:rPr lang="en-US" dirty="0" smtClean="0"/>
              <a:t>Only on complaint, then ACMA blacklist</a:t>
            </a:r>
          </a:p>
          <a:p>
            <a:r>
              <a:rPr lang="en-US" dirty="0" smtClean="0"/>
              <a:t>Entirely within fed </a:t>
            </a:r>
            <a:r>
              <a:rPr lang="en-US" dirty="0" err="1" smtClean="0"/>
              <a:t>govt</a:t>
            </a:r>
            <a:r>
              <a:rPr lang="en-US" dirty="0" smtClean="0"/>
              <a:t> – avoids state based partners</a:t>
            </a:r>
          </a:p>
          <a:p>
            <a:r>
              <a:rPr lang="en-US" dirty="0" smtClean="0"/>
              <a:t>mid 2009 – quiet and unannounced abandonment of v1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v3 </a:t>
            </a:r>
            <a:r>
              <a:rPr lang="en-US" altLang="en-US" dirty="0" smtClean="0"/>
              <a:t>‘</a:t>
            </a:r>
            <a:r>
              <a:rPr lang="en-US" dirty="0" smtClean="0"/>
              <a:t>Voluntary</a:t>
            </a:r>
            <a:r>
              <a:rPr lang="en-US" altLang="en-US" dirty="0" smtClean="0"/>
              <a:t>’</a:t>
            </a:r>
            <a:r>
              <a:rPr lang="en-US" dirty="0" smtClean="0"/>
              <a:t> ISP </a:t>
            </a:r>
            <a:r>
              <a:rPr lang="en-US" dirty="0" smtClean="0"/>
              <a:t>blacklist - ??</a:t>
            </a:r>
            <a:endParaRPr lang="en-US" dirty="0" smtClean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child porn list (2 members Interpol)</a:t>
            </a:r>
          </a:p>
          <a:p>
            <a:r>
              <a:rPr lang="en-US" dirty="0" smtClean="0"/>
              <a:t>No Classification Scheme</a:t>
            </a:r>
          </a:p>
          <a:p>
            <a:r>
              <a:rPr lang="en-US" dirty="0" smtClean="0"/>
              <a:t>No RC</a:t>
            </a:r>
          </a:p>
          <a:p>
            <a:r>
              <a:rPr lang="en-US" dirty="0" smtClean="0"/>
              <a:t>Not clear how a page gets on list</a:t>
            </a:r>
          </a:p>
          <a:p>
            <a:r>
              <a:rPr lang="en-US" dirty="0" smtClean="0"/>
              <a:t>Entirely outside fed </a:t>
            </a:r>
            <a:r>
              <a:rPr lang="en-US" dirty="0" err="1" smtClean="0"/>
              <a:t>govt</a:t>
            </a:r>
            <a:r>
              <a:rPr lang="en-US" dirty="0" smtClean="0"/>
              <a:t> – but enforced by </a:t>
            </a:r>
            <a:r>
              <a:rPr lang="en-US" altLang="en-US" dirty="0" smtClean="0"/>
              <a:t>‘</a:t>
            </a:r>
            <a:r>
              <a:rPr lang="en-US" dirty="0" smtClean="0"/>
              <a:t>persuasion</a:t>
            </a:r>
            <a:r>
              <a:rPr lang="en-US" altLang="en-US" dirty="0" smtClean="0"/>
              <a:t>’</a:t>
            </a:r>
            <a:r>
              <a:rPr lang="en-US" dirty="0" smtClean="0"/>
              <a:t>?</a:t>
            </a:r>
          </a:p>
          <a:p>
            <a:r>
              <a:rPr lang="en-US" dirty="0" smtClean="0"/>
              <a:t>Not require legislation (doomed)</a:t>
            </a:r>
          </a:p>
          <a:p>
            <a:r>
              <a:rPr lang="en-US" dirty="0" smtClean="0"/>
              <a:t>No oversight?</a:t>
            </a:r>
          </a:p>
          <a:p>
            <a:r>
              <a:rPr lang="en-US" dirty="0" smtClean="0"/>
              <a:t>Voluntary: Telstra, Optus, most customers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+mj-ea"/>
                <a:cs typeface="+mj-cs"/>
              </a:rPr>
              <a:t>Outline</a:t>
            </a:r>
          </a:p>
        </p:txBody>
      </p:sp>
      <p:sp>
        <p:nvSpPr>
          <p:cNvPr id="44034" name="Text Placeholder 3"/>
          <p:cNvSpPr>
            <a:spLocks noGrp="1"/>
          </p:cNvSpPr>
          <p:nvPr>
            <p:ph type="body" idx="1"/>
          </p:nvPr>
        </p:nvSpPr>
        <p:spPr>
          <a:xfrm>
            <a:off x="619125" y="1874838"/>
            <a:ext cx="4060825" cy="639762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AU" dirty="0" smtClean="0"/>
              <a:t>Regulation</a:t>
            </a:r>
          </a:p>
        </p:txBody>
      </p:sp>
      <p:sp>
        <p:nvSpPr>
          <p:cNvPr id="44035" name="Text Placeholder 4"/>
          <p:cNvSpPr>
            <a:spLocks noGrp="1"/>
          </p:cNvSpPr>
          <p:nvPr>
            <p:ph type="body" sz="half" idx="3"/>
          </p:nvPr>
        </p:nvSpPr>
        <p:spPr>
          <a:xfrm>
            <a:off x="5226050" y="1874838"/>
            <a:ext cx="4060825" cy="639762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AU" altLang="en-US" dirty="0" smtClean="0"/>
              <a:t>‘</a:t>
            </a:r>
            <a:r>
              <a:rPr lang="en-AU" dirty="0" smtClean="0"/>
              <a:t>Filtering</a:t>
            </a:r>
            <a:r>
              <a:rPr lang="en-AU" altLang="en-US" dirty="0" smtClean="0"/>
              <a:t>’</a:t>
            </a:r>
            <a:endParaRPr lang="en-AU" dirty="0" smtClean="0"/>
          </a:p>
        </p:txBody>
      </p:sp>
      <p:sp>
        <p:nvSpPr>
          <p:cNvPr id="44036" name="Content Placeholder 4"/>
          <p:cNvSpPr>
            <a:spLocks noGrp="1"/>
          </p:cNvSpPr>
          <p:nvPr>
            <p:ph sz="quarter" idx="2"/>
          </p:nvPr>
        </p:nvSpPr>
        <p:spPr>
          <a:xfrm>
            <a:off x="619125" y="2590800"/>
            <a:ext cx="4060825" cy="3448050"/>
          </a:xfrm>
        </p:spPr>
        <p:txBody>
          <a:bodyPr/>
          <a:lstStyle/>
          <a:p>
            <a:pPr eaLnBrk="1" hangingPunct="1"/>
            <a:r>
              <a:rPr lang="en-AU" dirty="0" err="1" smtClean="0"/>
              <a:t>Lessig</a:t>
            </a:r>
            <a:r>
              <a:rPr lang="en-AU" dirty="0" smtClean="0"/>
              <a:t> and Code</a:t>
            </a:r>
          </a:p>
          <a:p>
            <a:pPr eaLnBrk="1" hangingPunct="1"/>
            <a:r>
              <a:rPr lang="en-AU" dirty="0" smtClean="0"/>
              <a:t>Social media regulation</a:t>
            </a:r>
          </a:p>
          <a:p>
            <a:pPr eaLnBrk="1" hangingPunct="1"/>
            <a:r>
              <a:rPr lang="en-AU" dirty="0" smtClean="0"/>
              <a:t>Technological changes 1.0, 2.0...</a:t>
            </a:r>
          </a:p>
          <a:p>
            <a:pPr eaLnBrk="1" hangingPunct="1"/>
            <a:r>
              <a:rPr lang="en-AU" dirty="0" smtClean="0"/>
              <a:t>Legal disconnects </a:t>
            </a:r>
          </a:p>
          <a:p>
            <a:pPr lvl="1" eaLnBrk="1" hangingPunct="1"/>
            <a:r>
              <a:rPr lang="en-AU" dirty="0" smtClean="0"/>
              <a:t>Common carriers mutate</a:t>
            </a:r>
          </a:p>
          <a:p>
            <a:pPr eaLnBrk="1" hangingPunct="1"/>
            <a:r>
              <a:rPr lang="en-AU" dirty="0" smtClean="0"/>
              <a:t>Censorship and </a:t>
            </a:r>
            <a:r>
              <a:rPr lang="en-AU" altLang="en-US" dirty="0" smtClean="0"/>
              <a:t>‘</a:t>
            </a:r>
            <a:r>
              <a:rPr lang="en-AU" dirty="0" smtClean="0"/>
              <a:t>filtering</a:t>
            </a:r>
            <a:r>
              <a:rPr lang="en-AU" altLang="en-US" dirty="0" smtClean="0"/>
              <a:t>’</a:t>
            </a:r>
            <a:endParaRPr lang="en-AU" dirty="0" smtClean="0"/>
          </a:p>
          <a:p>
            <a:pPr lvl="1" eaLnBrk="1" hangingPunct="1"/>
            <a:r>
              <a:rPr lang="en-AU" dirty="0" smtClean="0"/>
              <a:t>The urge to monitor</a:t>
            </a:r>
          </a:p>
          <a:p>
            <a:pPr eaLnBrk="1" hangingPunct="1"/>
            <a:r>
              <a:rPr lang="en-AU" dirty="0" smtClean="0"/>
              <a:t>A </a:t>
            </a:r>
            <a:r>
              <a:rPr lang="en-AU" altLang="en-US" dirty="0" smtClean="0"/>
              <a:t>‘</a:t>
            </a:r>
            <a:r>
              <a:rPr lang="en-AU" dirty="0" smtClean="0"/>
              <a:t>wicked problem</a:t>
            </a:r>
            <a:r>
              <a:rPr lang="en-AU" altLang="en-US" dirty="0" smtClean="0"/>
              <a:t>’</a:t>
            </a:r>
            <a:r>
              <a:rPr lang="en-AU" dirty="0" smtClean="0"/>
              <a:t>?</a:t>
            </a:r>
          </a:p>
        </p:txBody>
      </p:sp>
      <p:sp>
        <p:nvSpPr>
          <p:cNvPr id="44037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590800"/>
            <a:ext cx="4060825" cy="34480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AU" dirty="0" smtClean="0"/>
              <a:t>Impact of Web 2.0</a:t>
            </a:r>
          </a:p>
          <a:p>
            <a:pPr eaLnBrk="1" hangingPunct="1"/>
            <a:r>
              <a:rPr lang="en-AU" dirty="0" smtClean="0"/>
              <a:t>Decentralisation</a:t>
            </a:r>
          </a:p>
          <a:p>
            <a:pPr eaLnBrk="1" hangingPunct="1"/>
            <a:r>
              <a:rPr lang="en-AU" dirty="0" smtClean="0"/>
              <a:t>Filter plans v0</a:t>
            </a:r>
          </a:p>
          <a:p>
            <a:pPr eaLnBrk="1" hangingPunct="1"/>
            <a:r>
              <a:rPr lang="en-AU" dirty="0" smtClean="0"/>
              <a:t>v1 2007 </a:t>
            </a:r>
            <a:r>
              <a:rPr lang="en-AU" altLang="en-US" dirty="0" smtClean="0"/>
              <a:t>‘</a:t>
            </a:r>
            <a:r>
              <a:rPr lang="en-AU" dirty="0" smtClean="0"/>
              <a:t>Prohibited</a:t>
            </a:r>
            <a:r>
              <a:rPr lang="en-AU" altLang="en-US" dirty="0" smtClean="0"/>
              <a:t>’</a:t>
            </a:r>
            <a:endParaRPr lang="en-AU" dirty="0" smtClean="0"/>
          </a:p>
          <a:p>
            <a:pPr eaLnBrk="1" hangingPunct="1"/>
            <a:r>
              <a:rPr lang="en-AU" dirty="0" smtClean="0"/>
              <a:t>v2 2009 RC</a:t>
            </a:r>
          </a:p>
          <a:p>
            <a:pPr eaLnBrk="1" hangingPunct="1"/>
            <a:r>
              <a:rPr lang="en-AU" dirty="0" smtClean="0"/>
              <a:t>V3 2011 </a:t>
            </a:r>
            <a:r>
              <a:rPr lang="en-AU" dirty="0" err="1" smtClean="0"/>
              <a:t>interpol</a:t>
            </a:r>
            <a:r>
              <a:rPr lang="en-AU" dirty="0" smtClean="0"/>
              <a:t> PC</a:t>
            </a:r>
          </a:p>
          <a:p>
            <a:pPr eaLnBrk="1" hangingPunct="1"/>
            <a:r>
              <a:rPr lang="en-AU" dirty="0" smtClean="0"/>
              <a:t>Challenges for regulation</a:t>
            </a:r>
          </a:p>
          <a:p>
            <a:pPr eaLnBrk="1" hangingPunct="1"/>
            <a:r>
              <a:rPr lang="en-AU" dirty="0" smtClean="0"/>
              <a:t>Where are we left?</a:t>
            </a:r>
          </a:p>
          <a:p>
            <a:pPr eaLnBrk="1" hangingPunct="1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Challenges for regulation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Impossible to treat online content same as offline mass media</a:t>
            </a:r>
          </a:p>
          <a:p>
            <a:pPr lvl="1"/>
            <a:r>
              <a:rPr lang="en-AU" dirty="0" smtClean="0"/>
              <a:t>Human classification: orders too expensive</a:t>
            </a:r>
          </a:p>
          <a:p>
            <a:pPr lvl="1"/>
            <a:r>
              <a:rPr lang="en-AU" dirty="0" smtClean="0"/>
              <a:t>Machine classification: intrinsically ineffective</a:t>
            </a:r>
          </a:p>
          <a:p>
            <a:pPr lvl="1"/>
            <a:r>
              <a:rPr lang="en-AU" dirty="0" smtClean="0"/>
              <a:t>Transparency and accountability v. secrecy</a:t>
            </a:r>
          </a:p>
          <a:p>
            <a:r>
              <a:rPr lang="en-AU" dirty="0" smtClean="0"/>
              <a:t>Complaints/reporting as a visible response... Then what? </a:t>
            </a:r>
          </a:p>
          <a:p>
            <a:r>
              <a:rPr lang="en-AU" dirty="0" smtClean="0"/>
              <a:t>No ambition to classify all – but what to say to parents?</a:t>
            </a:r>
          </a:p>
          <a:p>
            <a:r>
              <a:rPr lang="en-AU" dirty="0" smtClean="0"/>
              <a:t>Real regulation v </a:t>
            </a:r>
            <a:r>
              <a:rPr lang="en-AU" dirty="0" err="1" smtClean="0"/>
              <a:t>rheotorical</a:t>
            </a:r>
            <a:r>
              <a:rPr lang="en-AU" dirty="0" smtClean="0"/>
              <a:t> regulation? </a:t>
            </a:r>
            <a:br>
              <a:rPr lang="en-AU" dirty="0" smtClean="0"/>
            </a:br>
            <a:r>
              <a:rPr lang="en-AU" dirty="0" smtClean="0"/>
              <a:t>(Chatham House breach)</a:t>
            </a:r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[Other issues]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is not censorship</a:t>
            </a:r>
          </a:p>
          <a:p>
            <a:pPr lvl="1"/>
            <a:r>
              <a:rPr lang="en-US" dirty="0" smtClean="0"/>
              <a:t>Tide of classification/censorship, in and out (Irene Graham)</a:t>
            </a:r>
          </a:p>
          <a:p>
            <a:pPr lvl="1"/>
            <a:r>
              <a:rPr lang="en-US" dirty="0" smtClean="0"/>
              <a:t>Discourses of disconnection: </a:t>
            </a:r>
            <a:r>
              <a:rPr lang="en-US" dirty="0" err="1" smtClean="0"/>
              <a:t>Disjuncted</a:t>
            </a:r>
            <a:r>
              <a:rPr lang="en-US" dirty="0" smtClean="0"/>
              <a:t> debates </a:t>
            </a:r>
            <a:br>
              <a:rPr lang="en-US" dirty="0" smtClean="0"/>
            </a:br>
            <a:r>
              <a:rPr lang="en-US" dirty="0" smtClean="0"/>
              <a:t>free speech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v. think of the little </a:t>
            </a:r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Non-censoring classification?</a:t>
            </a:r>
            <a:endParaRPr lang="en-US" dirty="0" smtClean="0"/>
          </a:p>
          <a:p>
            <a:r>
              <a:rPr lang="en-US" dirty="0" smtClean="0"/>
              <a:t>Filter Side </a:t>
            </a:r>
            <a:r>
              <a:rPr lang="en-US" dirty="0" smtClean="0"/>
              <a:t>effects: security? HTTPS, issues about viability</a:t>
            </a:r>
          </a:p>
          <a:p>
            <a:r>
              <a:rPr lang="en-US" dirty="0" smtClean="0"/>
              <a:t>Other uses: content, Brilliant Digital, Speck/</a:t>
            </a:r>
            <a:r>
              <a:rPr lang="en-US" dirty="0" err="1" smtClean="0"/>
              <a:t>Burmeister</a:t>
            </a:r>
            <a:endParaRPr lang="en-US" dirty="0" smtClean="0"/>
          </a:p>
          <a:p>
            <a:pPr lvl="2"/>
            <a:r>
              <a:rPr lang="en-US" dirty="0" smtClean="0"/>
              <a:t>Recent: APF to intervene in </a:t>
            </a:r>
            <a:r>
              <a:rPr lang="en-US" dirty="0" err="1" smtClean="0"/>
              <a:t>iiNet</a:t>
            </a:r>
            <a:r>
              <a:rPr lang="en-US" dirty="0" smtClean="0"/>
              <a:t> case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this leave us?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Minister still wants to deliver on promise</a:t>
            </a:r>
          </a:p>
          <a:p>
            <a:r>
              <a:rPr lang="en-US" dirty="0" smtClean="0"/>
              <a:t>What stopped v1 and v2?</a:t>
            </a:r>
          </a:p>
          <a:p>
            <a:r>
              <a:rPr lang="en-US" dirty="0" smtClean="0"/>
              <a:t>Is v3 better or worse?</a:t>
            </a:r>
          </a:p>
          <a:p>
            <a:r>
              <a:rPr lang="en-US" dirty="0" smtClean="0"/>
              <a:t>Will it make any difference?</a:t>
            </a:r>
          </a:p>
          <a:p>
            <a:r>
              <a:rPr lang="en-US" dirty="0" smtClean="0"/>
              <a:t>The politics of gesture</a:t>
            </a:r>
          </a:p>
          <a:p>
            <a:r>
              <a:rPr lang="en-US" dirty="0" smtClean="0"/>
              <a:t>Wide scope of RC</a:t>
            </a:r>
          </a:p>
          <a:p>
            <a:r>
              <a:rPr lang="en-US" dirty="0" smtClean="0"/>
              <a:t>Legitimate concerns of </a:t>
            </a:r>
            <a:r>
              <a:rPr lang="en-US" dirty="0" err="1" smtClean="0"/>
              <a:t>eg</a:t>
            </a:r>
            <a:r>
              <a:rPr lang="en-US" dirty="0" smtClean="0"/>
              <a:t> parents</a:t>
            </a:r>
            <a:r>
              <a:rPr lang="en-US" dirty="0" smtClean="0"/>
              <a:t>? (3</a:t>
            </a:r>
            <a:r>
              <a:rPr lang="en-US" baseline="0" dirty="0" smtClean="0"/>
              <a:t> options, </a:t>
            </a:r>
            <a:r>
              <a:rPr lang="en-US" baseline="0" dirty="0" smtClean="0">
                <a:hlinkClick r:id="rId2"/>
              </a:rPr>
              <a:t>seminar 1</a:t>
            </a:r>
            <a:r>
              <a:rPr lang="en-US" baseline="0" dirty="0" smtClean="0"/>
              <a:t>)</a:t>
            </a:r>
            <a:endParaRPr lang="en-US" dirty="0" smtClean="0"/>
          </a:p>
          <a:p>
            <a:r>
              <a:rPr lang="en-US" dirty="0" smtClean="0"/>
              <a:t>Will we ever have a proper discussion of needs of young pp?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Questions?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AU" sz="22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smtClean="0"/>
              <a:t>David Vaile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smtClean="0"/>
              <a:t>Cyberspace Law and Policy Centre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smtClean="0"/>
              <a:t>Faculty of Law, University of NSW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smtClean="0">
                <a:solidFill>
                  <a:schemeClr val="tx2"/>
                </a:solidFill>
                <a:hlinkClick r:id="rId3"/>
              </a:rPr>
              <a:t>http://www.cyberlawcentre.org/</a:t>
            </a:r>
            <a:endParaRPr lang="en-AU" sz="22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d.vaile@unsw.edu.au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0414 731 249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A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[References]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 smtClean="0"/>
              <a:t>CLPC </a:t>
            </a:r>
            <a:r>
              <a:rPr lang="en-AU" sz="1800" dirty="0" smtClean="0">
                <a:hlinkClick r:id="rId2"/>
              </a:rPr>
              <a:t>research project </a:t>
            </a:r>
            <a:r>
              <a:rPr lang="en-AU" sz="1800" dirty="0" smtClean="0"/>
              <a:t>references</a:t>
            </a:r>
            <a:r>
              <a:rPr lang="en-AU" sz="1800" baseline="0" dirty="0" smtClean="0"/>
              <a:t> list, current to early 2010. &lt;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pitchFamily="-105" charset="-128"/>
                <a:hlinkClick r:id="rId3"/>
              </a:rPr>
              <a:t>http://cyberlawcentre.org/censorship/references.htm</a:t>
            </a:r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pitchFamily="-105" charset="-128"/>
              </a:rPr>
              <a:t>&gt;</a:t>
            </a:r>
            <a:endParaRPr lang="en-AU" sz="1800" dirty="0" smtClean="0"/>
          </a:p>
          <a:p>
            <a:r>
              <a:rPr lang="en-AU" sz="1800" dirty="0" err="1" smtClean="0"/>
              <a:t>McLelland</a:t>
            </a:r>
            <a:r>
              <a:rPr lang="en-AU" sz="1800" dirty="0" smtClean="0"/>
              <a:t>, M 2010, ‘Australia’s proposed internet filtering system: its implications for animation, comics and gaming (</a:t>
            </a:r>
            <a:r>
              <a:rPr lang="en-AU" sz="1800" dirty="0" err="1" smtClean="0"/>
              <a:t>acg</a:t>
            </a:r>
            <a:r>
              <a:rPr lang="en-AU" sz="1800" dirty="0" smtClean="0"/>
              <a:t>) and slash fan communities’, </a:t>
            </a:r>
            <a:r>
              <a:rPr lang="en-AU" sz="1800" i="1" dirty="0" smtClean="0"/>
              <a:t>Media International Australia, vol. 134, pp.7-19. &lt;</a:t>
            </a:r>
            <a:r>
              <a:rPr lang="en-AU" sz="1800" dirty="0" smtClean="0">
                <a:hlinkClick r:id="rId4"/>
              </a:rPr>
              <a:t>Long URL</a:t>
            </a:r>
            <a:r>
              <a:rPr lang="en-AU" sz="1800" dirty="0" smtClean="0"/>
              <a:t>&gt;</a:t>
            </a:r>
          </a:p>
          <a:p>
            <a:r>
              <a:rPr lang="en-AU" sz="1800" dirty="0" smtClean="0"/>
              <a:t>Lumby, C, Green, L &amp; Hartley, J 2010, </a:t>
            </a:r>
            <a:r>
              <a:rPr lang="en-AU" sz="1800" i="1" dirty="0" smtClean="0"/>
              <a:t>Untangling the Net: The Scope of Content Caught By Mandatory Internet Filtering, Submission to the Federal Government of Australia. (Please Read the Executive Summary and pages 1-14.) &lt;</a:t>
            </a:r>
            <a:r>
              <a:rPr lang="en-AU" sz="1800" i="1" dirty="0" smtClean="0">
                <a:hlinkClick r:id="rId5"/>
              </a:rPr>
              <a:t>http://empa.arts.unsw.edu.au/media/File/ARTS1091_S22011.pdf</a:t>
            </a:r>
            <a:r>
              <a:rPr lang="en-AU" sz="1800" i="1" dirty="0" smtClean="0"/>
              <a:t>&gt;</a:t>
            </a:r>
          </a:p>
          <a:p>
            <a:r>
              <a:rPr lang="en-AU" sz="1800" dirty="0" smtClean="0"/>
              <a:t>Vaile, D, and Watt, R 2009, 'Inspecting the despicable, assessing the unacceptable: Prohibited packets and the Great Firewall of Canberra', </a:t>
            </a:r>
            <a:r>
              <a:rPr lang="en-AU" sz="1800" i="1" dirty="0" smtClean="0"/>
              <a:t>Telecommunications Journal of Australia, vol. 59 no. 2, p. 27.1-35, </a:t>
            </a:r>
            <a:r>
              <a:rPr lang="en-AU" sz="1800" dirty="0" smtClean="0"/>
              <a:t>Via Monash </a:t>
            </a:r>
            <a:r>
              <a:rPr lang="en-AU" sz="1800" dirty="0" err="1" smtClean="0"/>
              <a:t>ePress</a:t>
            </a:r>
            <a:r>
              <a:rPr lang="en-AU" sz="1800" dirty="0" smtClean="0"/>
              <a:t> on Sirius or &lt;</a:t>
            </a:r>
            <a:r>
              <a:rPr lang="en-AU" sz="1800" dirty="0" smtClean="0">
                <a:hlinkClick r:id="rId6"/>
              </a:rPr>
              <a:t>http://journals.sfu.ca/tja/index.php/tja/article/view/113/111</a:t>
            </a:r>
            <a:r>
              <a:rPr lang="en-AU" sz="1800" dirty="0" smtClean="0"/>
              <a:t>&gt; 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Lawrence </a:t>
            </a:r>
            <a:r>
              <a:rPr lang="en-US" dirty="0" err="1" smtClean="0"/>
              <a:t>Lessig</a:t>
            </a:r>
            <a:r>
              <a:rPr lang="en-US" altLang="en-US" dirty="0" err="1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i="1" dirty="0" smtClean="0"/>
              <a:t>Code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Lessig</a:t>
            </a:r>
            <a:r>
              <a:rPr lang="en-US" sz="3200" dirty="0" smtClean="0"/>
              <a:t> identifies possible sources of regulation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i="1" dirty="0" smtClean="0"/>
              <a:t>Code and other laws of cyberspace </a:t>
            </a:r>
            <a:r>
              <a:rPr lang="en-US" sz="3200" dirty="0" smtClean="0"/>
              <a:t>– 2.0) </a:t>
            </a:r>
            <a:r>
              <a:rPr lang="en-US" sz="3200" dirty="0" smtClean="0">
                <a:hlinkClick r:id="rId2"/>
              </a:rPr>
              <a:t>http://codev2.cc/</a:t>
            </a:r>
            <a:endParaRPr lang="en-US" sz="3200" dirty="0" smtClean="0"/>
          </a:p>
          <a:p>
            <a:pPr lvl="1"/>
            <a:r>
              <a:rPr lang="en-US" sz="2800" dirty="0" smtClean="0"/>
              <a:t>Law (old filter obligation?)</a:t>
            </a:r>
          </a:p>
          <a:p>
            <a:pPr lvl="1"/>
            <a:r>
              <a:rPr lang="en-US" sz="2800" dirty="0" smtClean="0"/>
              <a:t>Technology itself a.k.a. 'Code</a:t>
            </a:r>
            <a:r>
              <a:rPr lang="en-US" altLang="en-US" sz="2800" dirty="0" smtClean="0"/>
              <a:t>’</a:t>
            </a:r>
            <a:r>
              <a:rPr lang="en-US" sz="2800" dirty="0" smtClean="0"/>
              <a:t> (filtering, DPI, surveillance)</a:t>
            </a:r>
          </a:p>
          <a:p>
            <a:pPr lvl="1"/>
            <a:r>
              <a:rPr lang="en-US" sz="2800" dirty="0" smtClean="0"/>
              <a:t>Social norms (netiquette, socially enforced good practice?)</a:t>
            </a:r>
          </a:p>
          <a:p>
            <a:pPr lvl="1"/>
            <a:r>
              <a:rPr lang="en-US" sz="2800" dirty="0" smtClean="0"/>
              <a:t>Business practice (the new filter obligation?)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/>
              <a:t>Background to </a:t>
            </a:r>
            <a:br>
              <a:rPr lang="en-AU" dirty="0"/>
            </a:br>
            <a:r>
              <a:rPr lang="en-AU" dirty="0" smtClean="0"/>
              <a:t>online media </a:t>
            </a:r>
            <a:r>
              <a:rPr lang="en-AU" dirty="0"/>
              <a:t>regulation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46082" name="Text Placeholder 3"/>
          <p:cNvSpPr>
            <a:spLocks noGrp="1"/>
          </p:cNvSpPr>
          <p:nvPr>
            <p:ph type="body" idx="1"/>
          </p:nvPr>
        </p:nvSpPr>
        <p:spPr>
          <a:xfrm>
            <a:off x="4249738" y="3644900"/>
            <a:ext cx="4953000" cy="688975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mtClean="0"/>
              <a:t>Tech changes</a:t>
            </a:r>
          </a:p>
          <a:p>
            <a:pPr eaLnBrk="1" hangingPunct="1">
              <a:spcAft>
                <a:spcPct val="0"/>
              </a:spcAft>
            </a:pPr>
            <a:r>
              <a:rPr lang="en-US" smtClean="0"/>
              <a:t>Legal changes</a:t>
            </a:r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Offline world was nice and simple, for regulators</a:t>
            </a:r>
          </a:p>
          <a:p>
            <a:r>
              <a:rPr lang="en-AU" smtClean="0"/>
              <a:t>Web 1.0: global publication, old media/publish models</a:t>
            </a:r>
          </a:p>
          <a:p>
            <a:r>
              <a:rPr lang="en-AU" smtClean="0"/>
              <a:t>Web 2.0: social networking, user generated content</a:t>
            </a:r>
          </a:p>
          <a:p>
            <a:pPr lvl="1"/>
            <a:r>
              <a:rPr lang="en-AU" smtClean="0"/>
              <a:t>Convergence of producer and consumer, + distributor</a:t>
            </a:r>
          </a:p>
          <a:p>
            <a:r>
              <a:rPr lang="en-AU" smtClean="0"/>
              <a:t>Web 3.0?: mass personalisation, semantic web</a:t>
            </a:r>
          </a:p>
          <a:p>
            <a:pPr lvl="1"/>
            <a:r>
              <a:rPr lang="en-AU" smtClean="0"/>
              <a:t>It</a:t>
            </a:r>
            <a:r>
              <a:rPr lang="en-AU" altLang="en-US" smtClean="0"/>
              <a:t>’</a:t>
            </a:r>
            <a:r>
              <a:rPr lang="en-AU" smtClean="0"/>
              <a:t>s not just your friends who know you and what you mean</a:t>
            </a:r>
          </a:p>
          <a:p>
            <a:r>
              <a:rPr lang="en-AU" smtClean="0"/>
              <a:t>Attack of the killer toddlers – we are so old</a:t>
            </a:r>
          </a:p>
          <a:p>
            <a:pPr lvl="1"/>
            <a:r>
              <a:rPr lang="en-AU" smtClean="0"/>
              <a:t>Hackers retire at 15, kids turning filter tables on parents, slash</a:t>
            </a:r>
          </a:p>
          <a:p>
            <a:pPr lvl="1"/>
            <a:r>
              <a:rPr lang="en-AU" smtClean="0"/>
              <a:t>Facebook does not enforce own rule of at least 13 yrs old</a:t>
            </a:r>
          </a:p>
        </p:txBody>
      </p:sp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Technological changes underlying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1"/>
          <p:cNvSpPr>
            <a:spLocks noGrp="1"/>
          </p:cNvSpPr>
          <p:nvPr>
            <p:ph idx="1"/>
          </p:nvPr>
        </p:nvSpPr>
        <p:spPr>
          <a:xfrm>
            <a:off x="495300" y="1481138"/>
            <a:ext cx="9410700" cy="4525962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AU" sz="2200" smtClean="0"/>
              <a:t>Cyberlibertarian fantasies still delude and excite</a:t>
            </a:r>
          </a:p>
          <a:p>
            <a:pPr>
              <a:spcAft>
                <a:spcPts val="800"/>
              </a:spcAft>
            </a:pPr>
            <a:r>
              <a:rPr lang="en-AU" sz="2200" smtClean="0"/>
              <a:t>Reality: Jurisdiction out of control, hyper liability (for you)</a:t>
            </a:r>
          </a:p>
          <a:p>
            <a:pPr lvl="1">
              <a:spcAft>
                <a:spcPts val="800"/>
              </a:spcAft>
            </a:pPr>
            <a:r>
              <a:rPr lang="en-AU" smtClean="0"/>
              <a:t>Intensification not escape from jurisdiction (revenge of the States)</a:t>
            </a:r>
          </a:p>
          <a:p>
            <a:pPr>
              <a:spcAft>
                <a:spcPts val="800"/>
              </a:spcAft>
            </a:pPr>
            <a:r>
              <a:rPr lang="en-AU" sz="2200" smtClean="0"/>
              <a:t>Or: no care, and no responsibility? (for the cloud)</a:t>
            </a:r>
          </a:p>
          <a:p>
            <a:pPr lvl="1">
              <a:spcAft>
                <a:spcPts val="800"/>
              </a:spcAft>
            </a:pPr>
            <a:r>
              <a:rPr lang="en-AU" smtClean="0"/>
              <a:t>Your data and business go offshore, but not legal protection</a:t>
            </a:r>
          </a:p>
          <a:p>
            <a:pPr>
              <a:spcAft>
                <a:spcPts val="800"/>
              </a:spcAft>
            </a:pPr>
            <a:r>
              <a:rPr lang="en-AU" sz="2200" smtClean="0"/>
              <a:t>The rise of the sub-human: minors at the frontier</a:t>
            </a:r>
          </a:p>
          <a:p>
            <a:pPr lvl="1">
              <a:spcAft>
                <a:spcPts val="800"/>
              </a:spcAft>
            </a:pPr>
            <a:r>
              <a:rPr lang="en-AU" smtClean="0"/>
              <a:t>Deficit in </a:t>
            </a:r>
            <a:r>
              <a:rPr lang="en-AU" altLang="en-US" smtClean="0"/>
              <a:t>‘</a:t>
            </a:r>
            <a:r>
              <a:rPr lang="en-AU" smtClean="0"/>
              <a:t>consequences</a:t>
            </a:r>
            <a:r>
              <a:rPr lang="en-AU" altLang="en-US" smtClean="0"/>
              <a:t>’</a:t>
            </a:r>
            <a:r>
              <a:rPr lang="en-AU" smtClean="0"/>
              <a:t> cognitive development: paternalism?</a:t>
            </a:r>
          </a:p>
          <a:p>
            <a:pPr lvl="1">
              <a:spcAft>
                <a:spcPts val="800"/>
              </a:spcAft>
            </a:pPr>
            <a:r>
              <a:rPr lang="en-AU" altLang="en-US" smtClean="0"/>
              <a:t>‘</a:t>
            </a:r>
            <a:r>
              <a:rPr lang="en-AU" smtClean="0"/>
              <a:t>Under the age of 18 or appears to be under 18</a:t>
            </a:r>
            <a:r>
              <a:rPr lang="en-AU" altLang="en-US" smtClean="0"/>
              <a:t>’</a:t>
            </a:r>
            <a:endParaRPr lang="en-AU" smtClean="0"/>
          </a:p>
          <a:p>
            <a:pPr>
              <a:spcAft>
                <a:spcPts val="800"/>
              </a:spcAft>
            </a:pPr>
            <a:r>
              <a:rPr lang="en-AU" sz="2200" smtClean="0"/>
              <a:t>The fall of the </a:t>
            </a:r>
            <a:r>
              <a:rPr lang="en-AU" altLang="en-US" sz="2200" smtClean="0"/>
              <a:t>‘</a:t>
            </a:r>
            <a:r>
              <a:rPr lang="en-AU" sz="2200" smtClean="0"/>
              <a:t>common carrier</a:t>
            </a:r>
            <a:r>
              <a:rPr lang="en-AU" altLang="en-US" sz="2200" smtClean="0"/>
              <a:t>’</a:t>
            </a:r>
            <a:r>
              <a:rPr lang="en-AU" sz="2200" smtClean="0"/>
              <a:t>: ISPs</a:t>
            </a:r>
            <a:r>
              <a:rPr lang="en-AU" altLang="en-US" sz="2200" smtClean="0"/>
              <a:t>’</a:t>
            </a:r>
            <a:r>
              <a:rPr lang="en-AU" sz="2200" smtClean="0"/>
              <a:t> change masters?</a:t>
            </a:r>
          </a:p>
          <a:p>
            <a:pPr lvl="1">
              <a:spcAft>
                <a:spcPts val="800"/>
              </a:spcAft>
            </a:pPr>
            <a:r>
              <a:rPr lang="en-AU" smtClean="0"/>
              <a:t>Agents of a foreign power, or a hostile litigant interest?</a:t>
            </a:r>
          </a:p>
          <a:p>
            <a:pPr lvl="1">
              <a:spcAft>
                <a:spcPts val="800"/>
              </a:spcAft>
            </a:pPr>
            <a:r>
              <a:rPr lang="en-AU" smtClean="0"/>
              <a:t>Enforced discipline of their customers, on pain of sharing liability.</a:t>
            </a:r>
          </a:p>
        </p:txBody>
      </p:sp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Legal disconnects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AU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legal right to free speech in </a:t>
            </a:r>
            <a:r>
              <a:rPr lang="en-US" dirty="0" err="1" smtClean="0"/>
              <a:t>Aust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cf</a:t>
            </a:r>
            <a:r>
              <a:rPr lang="en-US" baseline="0" dirty="0" smtClean="0"/>
              <a:t> US Const 1</a:t>
            </a:r>
            <a:r>
              <a:rPr lang="en-US" baseline="30000" dirty="0" smtClean="0"/>
              <a:t>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Amdt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 </a:t>
            </a:r>
            <a:r>
              <a:rPr lang="en-US" dirty="0" smtClean="0"/>
              <a:t>– CDA, 1996 </a:t>
            </a:r>
            <a:r>
              <a:rPr lang="en-US" dirty="0" err="1" smtClean="0"/>
              <a:t>CoPA</a:t>
            </a:r>
            <a:r>
              <a:rPr lang="en-US" dirty="0" smtClean="0"/>
              <a:t> 1998 etc. (finally defeated 2010?)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 Oz censorship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Alston and Harradine (v0)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Hamilton and porn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2007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2007 policy (v1) – land grab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2009 retreat (v2)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2010-11 sidestep (v3)</a:t>
            </a:r>
          </a:p>
          <a:p>
            <a:pPr lvl="1" eaLnBrk="1" hangingPunct="1">
              <a:lnSpc>
                <a:spcPct val="90000"/>
              </a:lnSpc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scope of the content domain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Quantity </a:t>
            </a:r>
          </a:p>
          <a:p>
            <a:pPr lvl="1"/>
            <a:r>
              <a:rPr lang="en-AU" dirty="0" smtClean="0"/>
              <a:t>Google: 1 trillion items, 10-60bn change/month?</a:t>
            </a:r>
          </a:p>
          <a:p>
            <a:r>
              <a:rPr lang="en-AU" dirty="0" smtClean="0"/>
              <a:t>Transience</a:t>
            </a:r>
          </a:p>
          <a:p>
            <a:pPr lvl="1"/>
            <a:r>
              <a:rPr lang="en-AU" dirty="0" smtClean="0"/>
              <a:t>Fast flux injectors, normal live turnover</a:t>
            </a:r>
          </a:p>
          <a:p>
            <a:r>
              <a:rPr lang="en-AU" dirty="0" smtClean="0"/>
              <a:t>Protocols</a:t>
            </a:r>
          </a:p>
          <a:p>
            <a:pPr lvl="1"/>
            <a:r>
              <a:rPr lang="en-AU" dirty="0" smtClean="0"/>
              <a:t>Very large number, roll your own</a:t>
            </a:r>
          </a:p>
          <a:p>
            <a:r>
              <a:rPr lang="en-AU" dirty="0" smtClean="0"/>
              <a:t>Content types</a:t>
            </a:r>
          </a:p>
          <a:p>
            <a:r>
              <a:rPr lang="en-AU" dirty="0" smtClean="0"/>
              <a:t>Convergence: consumers become producers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Why online content control might be a </a:t>
            </a:r>
            <a:r>
              <a:rPr lang="ja-JP" altLang="en-AU" smtClean="0"/>
              <a:t>‘</a:t>
            </a:r>
            <a:r>
              <a:rPr lang="en-AU" altLang="ja-JP" dirty="0" smtClean="0"/>
              <a:t>wicked problem</a:t>
            </a:r>
            <a:r>
              <a:rPr lang="ja-JP" altLang="en-AU" smtClean="0"/>
              <a:t>’</a:t>
            </a:r>
            <a:endParaRPr lang="en-AU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Scope</a:t>
            </a:r>
            <a:r>
              <a:rPr lang="en-US" dirty="0" smtClean="0"/>
              <a:t> is unmanageable?</a:t>
            </a:r>
          </a:p>
          <a:p>
            <a:pPr eaLnBrk="1" hangingPunct="1"/>
            <a:r>
              <a:rPr lang="en-US" dirty="0" smtClean="0"/>
              <a:t>Classification model unviable? Urge to </a:t>
            </a:r>
            <a:r>
              <a:rPr lang="en-US" altLang="en-US" dirty="0" smtClean="0"/>
              <a:t>‘</a:t>
            </a:r>
            <a:r>
              <a:rPr lang="en-US" dirty="0" smtClean="0"/>
              <a:t>Filter</a:t>
            </a:r>
            <a:r>
              <a:rPr lang="en-US" altLang="en-US" dirty="0" smtClean="0"/>
              <a:t>’</a:t>
            </a:r>
            <a:r>
              <a:rPr lang="en-US" dirty="0" smtClean="0"/>
              <a:t> - terminology</a:t>
            </a:r>
          </a:p>
          <a:p>
            <a:pPr eaLnBrk="1" hangingPunct="1"/>
            <a:r>
              <a:rPr lang="en-US" dirty="0" smtClean="0"/>
              <a:t>Design </a:t>
            </a:r>
            <a:r>
              <a:rPr lang="en-US" dirty="0" err="1" smtClean="0"/>
              <a:t>philosphy</a:t>
            </a:r>
            <a:r>
              <a:rPr lang="en-US" dirty="0" smtClean="0"/>
              <a:t> of the net – under attack?</a:t>
            </a:r>
          </a:p>
          <a:p>
            <a:pPr eaLnBrk="1" hangingPunct="1"/>
            <a:r>
              <a:rPr lang="en-US" dirty="0" smtClean="0"/>
              <a:t>Moral panic – </a:t>
            </a:r>
            <a:r>
              <a:rPr lang="en-US" altLang="en-US" dirty="0" smtClean="0"/>
              <a:t>‘</a:t>
            </a:r>
            <a:r>
              <a:rPr lang="en-US" dirty="0" smtClean="0"/>
              <a:t>The Panic Button</a:t>
            </a:r>
            <a:r>
              <a:rPr lang="en-US" altLang="en-US" dirty="0" smtClean="0"/>
              <a:t>’</a:t>
            </a:r>
            <a:r>
              <a:rPr lang="en-US" dirty="0" smtClean="0"/>
              <a:t> as solution?</a:t>
            </a:r>
          </a:p>
          <a:p>
            <a:pPr eaLnBrk="1" hangingPunct="1"/>
            <a:r>
              <a:rPr lang="en-US" dirty="0" smtClean="0"/>
              <a:t>Real targets are parents? Wishful thinking?</a:t>
            </a:r>
          </a:p>
          <a:p>
            <a:pPr eaLnBrk="1" hangingPunct="1"/>
            <a:r>
              <a:rPr lang="en-US" dirty="0" smtClean="0"/>
              <a:t>Supposed beneficiaries also main perpetrators?</a:t>
            </a:r>
          </a:p>
          <a:p>
            <a:pPr eaLnBrk="1" hangingPunct="1"/>
            <a:r>
              <a:rPr lang="en-US" dirty="0" smtClean="0"/>
              <a:t>Tempting topic for </a:t>
            </a:r>
            <a:r>
              <a:rPr lang="en-US" altLang="en-US" dirty="0" smtClean="0"/>
              <a:t>‘</a:t>
            </a:r>
            <a:r>
              <a:rPr lang="en-US" dirty="0" smtClean="0"/>
              <a:t>policy-based evidence</a:t>
            </a:r>
            <a:r>
              <a:rPr lang="en-US" altLang="en-US" dirty="0" smtClean="0"/>
              <a:t>’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Constant evolution of technology and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1780</TotalTime>
  <Words>1517</Words>
  <Application>Microsoft Office PowerPoint</Application>
  <PresentationFormat>A4 Paper (210x297 mm)</PresentationFormat>
  <Paragraphs>221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Travelogue</vt:lpstr>
      <vt:lpstr>A short history of  ‘prohibited packets’:  Classification, censorship and Internet ‘filtering’</vt:lpstr>
      <vt:lpstr>Outline</vt:lpstr>
      <vt:lpstr>Lawrence Lessig’s Code</vt:lpstr>
      <vt:lpstr>Background to  online media regulation</vt:lpstr>
      <vt:lpstr>Technological changes underlying</vt:lpstr>
      <vt:lpstr>Legal disconnects</vt:lpstr>
      <vt:lpstr>History</vt:lpstr>
      <vt:lpstr>The scope of the content domain</vt:lpstr>
      <vt:lpstr>Why online content control might be a ‘wicked problem’</vt:lpstr>
      <vt:lpstr>Censorship &amp; ISP level Internet ‘filtering’ </vt:lpstr>
      <vt:lpstr>The struggle for censors to keep up</vt:lpstr>
      <vt:lpstr>And then there was 2.0</vt:lpstr>
      <vt:lpstr>Ye Olde Worlde (–2006)</vt:lpstr>
      <vt:lpstr>New fangled (SNS/UGC)</vt:lpstr>
      <vt:lpstr>Filter v0: voluntary PC-based filters</vt:lpstr>
      <vt:lpstr>v1 Mandatory ISP blacklist – ‘Prohibited’</vt:lpstr>
      <vt:lpstr>Australian cf. international content</vt:lpstr>
      <vt:lpstr>v2 Mandatory ISP blacklist – ‘RC’</vt:lpstr>
      <vt:lpstr>v3 ‘Voluntary’ ISP blacklist - ??</vt:lpstr>
      <vt:lpstr>Challenges for regulation</vt:lpstr>
      <vt:lpstr>[Other issues]</vt:lpstr>
      <vt:lpstr>Where does this leave us?</vt:lpstr>
      <vt:lpstr>Questions?</vt:lpstr>
      <vt:lpstr>[References]</vt:lpstr>
    </vt:vector>
  </TitlesOfParts>
  <Company>UNSW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Ethics</dc:title>
  <dc:creator>-</dc:creator>
  <cp:lastModifiedBy> DV</cp:lastModifiedBy>
  <cp:revision>105</cp:revision>
  <cp:lastPrinted>2009-09-21T17:29:29Z</cp:lastPrinted>
  <dcterms:created xsi:type="dcterms:W3CDTF">2009-11-29T08:37:45Z</dcterms:created>
  <dcterms:modified xsi:type="dcterms:W3CDTF">2011-10-05T03:55:16Z</dcterms:modified>
</cp:coreProperties>
</file>